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 id="286" r:id="rId10"/>
    <p:sldId id="266" r:id="rId11"/>
    <p:sldId id="268" r:id="rId12"/>
    <p:sldId id="264" r:id="rId13"/>
    <p:sldId id="287" r:id="rId14"/>
    <p:sldId id="288" r:id="rId15"/>
    <p:sldId id="289" r:id="rId16"/>
    <p:sldId id="290" r:id="rId17"/>
    <p:sldId id="265" r:id="rId18"/>
    <p:sldId id="291" r:id="rId19"/>
    <p:sldId id="292" r:id="rId20"/>
    <p:sldId id="293" r:id="rId21"/>
    <p:sldId id="294" r:id="rId22"/>
    <p:sldId id="295" r:id="rId23"/>
    <p:sldId id="315" r:id="rId24"/>
    <p:sldId id="267" r:id="rId25"/>
    <p:sldId id="269" r:id="rId26"/>
    <p:sldId id="270" r:id="rId27"/>
    <p:sldId id="271" r:id="rId28"/>
    <p:sldId id="278" r:id="rId29"/>
    <p:sldId id="279" r:id="rId30"/>
    <p:sldId id="280" r:id="rId31"/>
    <p:sldId id="281" r:id="rId32"/>
    <p:sldId id="282" r:id="rId33"/>
    <p:sldId id="284" r:id="rId34"/>
    <p:sldId id="285" r:id="rId35"/>
    <p:sldId id="323" r:id="rId36"/>
    <p:sldId id="296" r:id="rId37"/>
    <p:sldId id="297" r:id="rId38"/>
    <p:sldId id="298" r:id="rId39"/>
    <p:sldId id="299" r:id="rId40"/>
    <p:sldId id="301" r:id="rId41"/>
    <p:sldId id="306" r:id="rId42"/>
    <p:sldId id="324" r:id="rId43"/>
    <p:sldId id="273" r:id="rId44"/>
    <p:sldId id="274" r:id="rId45"/>
    <p:sldId id="314" r:id="rId46"/>
    <p:sldId id="310" r:id="rId47"/>
    <p:sldId id="316" r:id="rId48"/>
    <p:sldId id="272" r:id="rId49"/>
    <p:sldId id="322" r:id="rId50"/>
    <p:sldId id="321" r:id="rId51"/>
  </p:sldIdLst>
  <p:sldSz cx="12192000" cy="6858000"/>
  <p:notesSz cx="6858000" cy="9144000"/>
  <p:defaultText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4B51"/>
    <a:srgbClr val="3671AB"/>
    <a:srgbClr val="FF5160"/>
    <a:srgbClr val="92D050"/>
    <a:srgbClr val="34383C"/>
    <a:srgbClr val="272A2D"/>
    <a:srgbClr val="AA4455"/>
    <a:srgbClr val="FF4E53"/>
    <a:srgbClr val="FF3B4B"/>
    <a:srgbClr val="FF47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4660"/>
  </p:normalViewPr>
  <p:slideViewPr>
    <p:cSldViewPr snapToGrid="0">
      <p:cViewPr varScale="1">
        <p:scale>
          <a:sx n="74" d="100"/>
          <a:sy n="74" d="100"/>
        </p:scale>
        <p:origin x="558"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s-ES_trad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s-ES_tradnl"/>
          </a:p>
        </p:txBody>
      </p:sp>
      <p:sp>
        <p:nvSpPr>
          <p:cNvPr id="4" name="Date Placeholder 3"/>
          <p:cNvSpPr>
            <a:spLocks noGrp="1"/>
          </p:cNvSpPr>
          <p:nvPr>
            <p:ph type="dt" sz="half" idx="10"/>
          </p:nvPr>
        </p:nvSpPr>
        <p:spPr/>
        <p:txBody>
          <a:bodyPr/>
          <a:lstStyle/>
          <a:p>
            <a:fld id="{0FD5F6AB-307D-46E7-9BAA-9AE51197A9B7}" type="datetimeFigureOut">
              <a:rPr lang="es-ES_tradnl" smtClean="0"/>
              <a:t>18/05/2015</a:t>
            </a:fld>
            <a:endParaRPr lang="es-ES_tradnl" dirty="0"/>
          </a:p>
        </p:txBody>
      </p:sp>
      <p:sp>
        <p:nvSpPr>
          <p:cNvPr id="5" name="Footer Placeholder 4"/>
          <p:cNvSpPr>
            <a:spLocks noGrp="1"/>
          </p:cNvSpPr>
          <p:nvPr>
            <p:ph type="ftr" sz="quarter" idx="11"/>
          </p:nvPr>
        </p:nvSpPr>
        <p:spPr/>
        <p:txBody>
          <a:bodyPr/>
          <a:lstStyle/>
          <a:p>
            <a:endParaRPr lang="es-ES_tradnl" dirty="0"/>
          </a:p>
        </p:txBody>
      </p:sp>
      <p:sp>
        <p:nvSpPr>
          <p:cNvPr id="6" name="Slide Number Placeholder 5"/>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1439875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10"/>
          </p:nvPr>
        </p:nvSpPr>
        <p:spPr/>
        <p:txBody>
          <a:bodyPr/>
          <a:lstStyle/>
          <a:p>
            <a:fld id="{0FD5F6AB-307D-46E7-9BAA-9AE51197A9B7}" type="datetimeFigureOut">
              <a:rPr lang="es-ES_tradnl" smtClean="0"/>
              <a:t>18/05/2015</a:t>
            </a:fld>
            <a:endParaRPr lang="es-ES_tradnl" dirty="0"/>
          </a:p>
        </p:txBody>
      </p:sp>
      <p:sp>
        <p:nvSpPr>
          <p:cNvPr id="5" name="Footer Placeholder 4"/>
          <p:cNvSpPr>
            <a:spLocks noGrp="1"/>
          </p:cNvSpPr>
          <p:nvPr>
            <p:ph type="ftr" sz="quarter" idx="11"/>
          </p:nvPr>
        </p:nvSpPr>
        <p:spPr/>
        <p:txBody>
          <a:bodyPr/>
          <a:lstStyle/>
          <a:p>
            <a:endParaRPr lang="es-ES_tradnl" dirty="0"/>
          </a:p>
        </p:txBody>
      </p:sp>
      <p:sp>
        <p:nvSpPr>
          <p:cNvPr id="6" name="Slide Number Placeholder 5"/>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2493216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s-ES_trad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10"/>
          </p:nvPr>
        </p:nvSpPr>
        <p:spPr/>
        <p:txBody>
          <a:bodyPr/>
          <a:lstStyle/>
          <a:p>
            <a:fld id="{0FD5F6AB-307D-46E7-9BAA-9AE51197A9B7}" type="datetimeFigureOut">
              <a:rPr lang="es-ES_tradnl" smtClean="0"/>
              <a:t>18/05/2015</a:t>
            </a:fld>
            <a:endParaRPr lang="es-ES_tradnl" dirty="0"/>
          </a:p>
        </p:txBody>
      </p:sp>
      <p:sp>
        <p:nvSpPr>
          <p:cNvPr id="5" name="Footer Placeholder 4"/>
          <p:cNvSpPr>
            <a:spLocks noGrp="1"/>
          </p:cNvSpPr>
          <p:nvPr>
            <p:ph type="ftr" sz="quarter" idx="11"/>
          </p:nvPr>
        </p:nvSpPr>
        <p:spPr/>
        <p:txBody>
          <a:bodyPr/>
          <a:lstStyle/>
          <a:p>
            <a:endParaRPr lang="es-ES_tradnl" dirty="0"/>
          </a:p>
        </p:txBody>
      </p:sp>
      <p:sp>
        <p:nvSpPr>
          <p:cNvPr id="6" name="Slide Number Placeholder 5"/>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1639567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10"/>
          </p:nvPr>
        </p:nvSpPr>
        <p:spPr/>
        <p:txBody>
          <a:bodyPr/>
          <a:lstStyle/>
          <a:p>
            <a:fld id="{0FD5F6AB-307D-46E7-9BAA-9AE51197A9B7}" type="datetimeFigureOut">
              <a:rPr lang="es-ES_tradnl" smtClean="0"/>
              <a:t>18/05/2015</a:t>
            </a:fld>
            <a:endParaRPr lang="es-ES_tradnl" dirty="0"/>
          </a:p>
        </p:txBody>
      </p:sp>
      <p:sp>
        <p:nvSpPr>
          <p:cNvPr id="5" name="Footer Placeholder 4"/>
          <p:cNvSpPr>
            <a:spLocks noGrp="1"/>
          </p:cNvSpPr>
          <p:nvPr>
            <p:ph type="ftr" sz="quarter" idx="11"/>
          </p:nvPr>
        </p:nvSpPr>
        <p:spPr/>
        <p:txBody>
          <a:bodyPr/>
          <a:lstStyle/>
          <a:p>
            <a:endParaRPr lang="es-ES_tradnl" dirty="0"/>
          </a:p>
        </p:txBody>
      </p:sp>
      <p:sp>
        <p:nvSpPr>
          <p:cNvPr id="6" name="Slide Number Placeholder 5"/>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3701119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s-ES_trad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D5F6AB-307D-46E7-9BAA-9AE51197A9B7}" type="datetimeFigureOut">
              <a:rPr lang="es-ES_tradnl" smtClean="0"/>
              <a:t>18/05/2015</a:t>
            </a:fld>
            <a:endParaRPr lang="es-ES_tradnl" dirty="0"/>
          </a:p>
        </p:txBody>
      </p:sp>
      <p:sp>
        <p:nvSpPr>
          <p:cNvPr id="5" name="Footer Placeholder 4"/>
          <p:cNvSpPr>
            <a:spLocks noGrp="1"/>
          </p:cNvSpPr>
          <p:nvPr>
            <p:ph type="ftr" sz="quarter" idx="11"/>
          </p:nvPr>
        </p:nvSpPr>
        <p:spPr/>
        <p:txBody>
          <a:bodyPr/>
          <a:lstStyle/>
          <a:p>
            <a:endParaRPr lang="es-ES_tradnl" dirty="0"/>
          </a:p>
        </p:txBody>
      </p:sp>
      <p:sp>
        <p:nvSpPr>
          <p:cNvPr id="6" name="Slide Number Placeholder 5"/>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2932046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5" name="Date Placeholder 4"/>
          <p:cNvSpPr>
            <a:spLocks noGrp="1"/>
          </p:cNvSpPr>
          <p:nvPr>
            <p:ph type="dt" sz="half" idx="10"/>
          </p:nvPr>
        </p:nvSpPr>
        <p:spPr/>
        <p:txBody>
          <a:bodyPr/>
          <a:lstStyle/>
          <a:p>
            <a:fld id="{0FD5F6AB-307D-46E7-9BAA-9AE51197A9B7}" type="datetimeFigureOut">
              <a:rPr lang="es-ES_tradnl" smtClean="0"/>
              <a:t>18/05/2015</a:t>
            </a:fld>
            <a:endParaRPr lang="es-ES_tradnl" dirty="0"/>
          </a:p>
        </p:txBody>
      </p:sp>
      <p:sp>
        <p:nvSpPr>
          <p:cNvPr id="6" name="Footer Placeholder 5"/>
          <p:cNvSpPr>
            <a:spLocks noGrp="1"/>
          </p:cNvSpPr>
          <p:nvPr>
            <p:ph type="ftr" sz="quarter" idx="11"/>
          </p:nvPr>
        </p:nvSpPr>
        <p:spPr/>
        <p:txBody>
          <a:bodyPr/>
          <a:lstStyle/>
          <a:p>
            <a:endParaRPr lang="es-ES_tradnl" dirty="0"/>
          </a:p>
        </p:txBody>
      </p:sp>
      <p:sp>
        <p:nvSpPr>
          <p:cNvPr id="7" name="Slide Number Placeholder 6"/>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4227987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s-ES_trad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7" name="Date Placeholder 6"/>
          <p:cNvSpPr>
            <a:spLocks noGrp="1"/>
          </p:cNvSpPr>
          <p:nvPr>
            <p:ph type="dt" sz="half" idx="10"/>
          </p:nvPr>
        </p:nvSpPr>
        <p:spPr/>
        <p:txBody>
          <a:bodyPr/>
          <a:lstStyle/>
          <a:p>
            <a:fld id="{0FD5F6AB-307D-46E7-9BAA-9AE51197A9B7}" type="datetimeFigureOut">
              <a:rPr lang="es-ES_tradnl" smtClean="0"/>
              <a:t>18/05/2015</a:t>
            </a:fld>
            <a:endParaRPr lang="es-ES_tradnl" dirty="0"/>
          </a:p>
        </p:txBody>
      </p:sp>
      <p:sp>
        <p:nvSpPr>
          <p:cNvPr id="8" name="Footer Placeholder 7"/>
          <p:cNvSpPr>
            <a:spLocks noGrp="1"/>
          </p:cNvSpPr>
          <p:nvPr>
            <p:ph type="ftr" sz="quarter" idx="11"/>
          </p:nvPr>
        </p:nvSpPr>
        <p:spPr/>
        <p:txBody>
          <a:bodyPr/>
          <a:lstStyle/>
          <a:p>
            <a:endParaRPr lang="es-ES_tradnl" dirty="0"/>
          </a:p>
        </p:txBody>
      </p:sp>
      <p:sp>
        <p:nvSpPr>
          <p:cNvPr id="9" name="Slide Number Placeholder 8"/>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1058019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Date Placeholder 2"/>
          <p:cNvSpPr>
            <a:spLocks noGrp="1"/>
          </p:cNvSpPr>
          <p:nvPr>
            <p:ph type="dt" sz="half" idx="10"/>
          </p:nvPr>
        </p:nvSpPr>
        <p:spPr/>
        <p:txBody>
          <a:bodyPr/>
          <a:lstStyle/>
          <a:p>
            <a:fld id="{0FD5F6AB-307D-46E7-9BAA-9AE51197A9B7}" type="datetimeFigureOut">
              <a:rPr lang="es-ES_tradnl" smtClean="0"/>
              <a:t>18/05/2015</a:t>
            </a:fld>
            <a:endParaRPr lang="es-ES_tradnl" dirty="0"/>
          </a:p>
        </p:txBody>
      </p:sp>
      <p:sp>
        <p:nvSpPr>
          <p:cNvPr id="4" name="Footer Placeholder 3"/>
          <p:cNvSpPr>
            <a:spLocks noGrp="1"/>
          </p:cNvSpPr>
          <p:nvPr>
            <p:ph type="ftr" sz="quarter" idx="11"/>
          </p:nvPr>
        </p:nvSpPr>
        <p:spPr/>
        <p:txBody>
          <a:bodyPr/>
          <a:lstStyle/>
          <a:p>
            <a:endParaRPr lang="es-ES_tradnl" dirty="0"/>
          </a:p>
        </p:txBody>
      </p:sp>
      <p:sp>
        <p:nvSpPr>
          <p:cNvPr id="5" name="Slide Number Placeholder 4"/>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2798548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5F6AB-307D-46E7-9BAA-9AE51197A9B7}" type="datetimeFigureOut">
              <a:rPr lang="es-ES_tradnl" smtClean="0"/>
              <a:t>18/05/2015</a:t>
            </a:fld>
            <a:endParaRPr lang="es-ES_tradnl" dirty="0"/>
          </a:p>
        </p:txBody>
      </p:sp>
      <p:sp>
        <p:nvSpPr>
          <p:cNvPr id="3" name="Footer Placeholder 2"/>
          <p:cNvSpPr>
            <a:spLocks noGrp="1"/>
          </p:cNvSpPr>
          <p:nvPr>
            <p:ph type="ftr" sz="quarter" idx="11"/>
          </p:nvPr>
        </p:nvSpPr>
        <p:spPr/>
        <p:txBody>
          <a:bodyPr/>
          <a:lstStyle/>
          <a:p>
            <a:endParaRPr lang="es-ES_tradnl" dirty="0"/>
          </a:p>
        </p:txBody>
      </p:sp>
      <p:sp>
        <p:nvSpPr>
          <p:cNvPr id="4" name="Slide Number Placeholder 3"/>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3012910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ES_trad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D5F6AB-307D-46E7-9BAA-9AE51197A9B7}" type="datetimeFigureOut">
              <a:rPr lang="es-ES_tradnl" smtClean="0"/>
              <a:t>18/05/2015</a:t>
            </a:fld>
            <a:endParaRPr lang="es-ES_tradnl" dirty="0"/>
          </a:p>
        </p:txBody>
      </p:sp>
      <p:sp>
        <p:nvSpPr>
          <p:cNvPr id="6" name="Footer Placeholder 5"/>
          <p:cNvSpPr>
            <a:spLocks noGrp="1"/>
          </p:cNvSpPr>
          <p:nvPr>
            <p:ph type="ftr" sz="quarter" idx="11"/>
          </p:nvPr>
        </p:nvSpPr>
        <p:spPr/>
        <p:txBody>
          <a:bodyPr/>
          <a:lstStyle/>
          <a:p>
            <a:endParaRPr lang="es-ES_tradnl" dirty="0"/>
          </a:p>
        </p:txBody>
      </p:sp>
      <p:sp>
        <p:nvSpPr>
          <p:cNvPr id="7" name="Slide Number Placeholder 6"/>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2514299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ES_trad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D5F6AB-307D-46E7-9BAA-9AE51197A9B7}" type="datetimeFigureOut">
              <a:rPr lang="es-ES_tradnl" smtClean="0"/>
              <a:t>18/05/2015</a:t>
            </a:fld>
            <a:endParaRPr lang="es-ES_tradnl" dirty="0"/>
          </a:p>
        </p:txBody>
      </p:sp>
      <p:sp>
        <p:nvSpPr>
          <p:cNvPr id="6" name="Footer Placeholder 5"/>
          <p:cNvSpPr>
            <a:spLocks noGrp="1"/>
          </p:cNvSpPr>
          <p:nvPr>
            <p:ph type="ftr" sz="quarter" idx="11"/>
          </p:nvPr>
        </p:nvSpPr>
        <p:spPr/>
        <p:txBody>
          <a:bodyPr/>
          <a:lstStyle/>
          <a:p>
            <a:endParaRPr lang="es-ES_tradnl" dirty="0"/>
          </a:p>
        </p:txBody>
      </p:sp>
      <p:sp>
        <p:nvSpPr>
          <p:cNvPr id="7" name="Slide Number Placeholder 6"/>
          <p:cNvSpPr>
            <a:spLocks noGrp="1"/>
          </p:cNvSpPr>
          <p:nvPr>
            <p:ph type="sldNum" sz="quarter" idx="12"/>
          </p:nvPr>
        </p:nvSpPr>
        <p:spPr/>
        <p:txBody>
          <a:body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38762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s-ES_trad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D5F6AB-307D-46E7-9BAA-9AE51197A9B7}" type="datetimeFigureOut">
              <a:rPr lang="es-ES_tradnl" smtClean="0"/>
              <a:t>18/05/2015</a:t>
            </a:fld>
            <a:endParaRPr lang="es-ES_tradnl"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11048D-75A0-448D-93D6-169234A603D8}" type="slidenum">
              <a:rPr lang="es-ES_tradnl" smtClean="0"/>
              <a:t>‹Nº›</a:t>
            </a:fld>
            <a:endParaRPr lang="es-ES_tradnl" dirty="0"/>
          </a:p>
        </p:txBody>
      </p:sp>
    </p:spTree>
    <p:extLst>
      <p:ext uri="{BB962C8B-B14F-4D97-AF65-F5344CB8AC3E}">
        <p14:creationId xmlns:p14="http://schemas.microsoft.com/office/powerpoint/2010/main" val="1205913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www.monografias.com/trabajos21/clasificacion-empresas/clasificacion-empresas.shtml" TargetMode="External"/><Relationship Id="rId7" Type="http://schemas.openxmlformats.org/officeDocument/2006/relationships/hyperlink" Target="http://www.slideshare.net/Ednamar0120/estudio-de-factibilidad-de-un-proyecto-3505481" TargetMode="External"/><Relationship Id="rId2" Type="http://schemas.openxmlformats.org/officeDocument/2006/relationships/hyperlink" Target="http://elcontadorvirtual.blogspot.com/2010/04/clasificacion-de-las-empresas-segun-su_22.html" TargetMode="External"/><Relationship Id="rId1" Type="http://schemas.openxmlformats.org/officeDocument/2006/relationships/slideLayout" Target="../slideLayouts/slideLayout1.xml"/><Relationship Id="rId6" Type="http://schemas.openxmlformats.org/officeDocument/2006/relationships/hyperlink" Target="http://modelosdenegociosmart.com/category/finanzas-para-emprendedores/" TargetMode="External"/><Relationship Id="rId5" Type="http://schemas.openxmlformats.org/officeDocument/2006/relationships/hyperlink" Target="https://blogcomercioelectronico.com/aprenda-comercio-electronico-la-cadena-de-valor-del-servicio-en-internet/" TargetMode="External"/><Relationship Id="rId4" Type="http://schemas.openxmlformats.org/officeDocument/2006/relationships/hyperlink" Target="http://www.1000ideasdenegocios.com/2012/03/valor-agregado-y-tus-clientes-volveran.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teamchirodm.com/wp-content/uploads/2013/05/12228940_m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77515"/>
            <a:ext cx="12192000" cy="81014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577516"/>
            <a:ext cx="12192000" cy="8085221"/>
          </a:xfrm>
          <a:prstGeom prst="rect">
            <a:avLst/>
          </a:prstGeom>
          <a:solidFill>
            <a:schemeClr val="tx1">
              <a:lumMod val="85000"/>
              <a:lumOff val="15000"/>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TextBox 4"/>
          <p:cNvSpPr txBox="1"/>
          <p:nvPr/>
        </p:nvSpPr>
        <p:spPr>
          <a:xfrm>
            <a:off x="1546292" y="23750"/>
            <a:ext cx="4186990" cy="1631216"/>
          </a:xfrm>
          <a:prstGeom prst="rect">
            <a:avLst/>
          </a:prstGeom>
          <a:noFill/>
        </p:spPr>
        <p:txBody>
          <a:bodyPr wrap="square" rtlCol="0">
            <a:spAutoFit/>
          </a:bodyPr>
          <a:lstStyle/>
          <a:p>
            <a:r>
              <a:rPr lang="es-ES_tradnl" sz="2000" b="1" dirty="0" smtClean="0">
                <a:solidFill>
                  <a:schemeClr val="bg1"/>
                </a:solidFill>
              </a:rPr>
              <a:t>DANIEL MEJÍA</a:t>
            </a:r>
          </a:p>
          <a:p>
            <a:r>
              <a:rPr lang="es-ES_tradnl" sz="2000" b="1" dirty="0" smtClean="0">
                <a:solidFill>
                  <a:schemeClr val="bg1"/>
                </a:solidFill>
              </a:rPr>
              <a:t>STARLING GERMOSEN</a:t>
            </a:r>
          </a:p>
          <a:p>
            <a:r>
              <a:rPr lang="es-ES_tradnl" sz="2000" b="1" dirty="0" smtClean="0">
                <a:solidFill>
                  <a:schemeClr val="bg1"/>
                </a:solidFill>
              </a:rPr>
              <a:t>AMAURIS PEÑA</a:t>
            </a:r>
          </a:p>
          <a:p>
            <a:r>
              <a:rPr lang="es-ES_tradnl" sz="2000" b="1" dirty="0" smtClean="0">
                <a:solidFill>
                  <a:schemeClr val="bg1"/>
                </a:solidFill>
              </a:rPr>
              <a:t>WILFRIDO CRUZ</a:t>
            </a:r>
          </a:p>
          <a:p>
            <a:r>
              <a:rPr lang="es-ES_tradnl" sz="2000" b="1" dirty="0" smtClean="0">
                <a:solidFill>
                  <a:schemeClr val="bg1"/>
                </a:solidFill>
              </a:rPr>
              <a:t>CLAUIDA ZAYAS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7263" y="5762503"/>
            <a:ext cx="923925" cy="914400"/>
          </a:xfrm>
          <a:prstGeom prst="rect">
            <a:avLst/>
          </a:prstGeom>
        </p:spPr>
      </p:pic>
    </p:spTree>
    <p:extLst>
      <p:ext uri="{BB962C8B-B14F-4D97-AF65-F5344CB8AC3E}">
        <p14:creationId xmlns:p14="http://schemas.microsoft.com/office/powerpoint/2010/main" val="217568993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4051739" cy="6858000"/>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8" name="Rectangle 27"/>
          <p:cNvSpPr/>
          <p:nvPr/>
        </p:nvSpPr>
        <p:spPr>
          <a:xfrm>
            <a:off x="4051738" y="0"/>
            <a:ext cx="4051739"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9" name="Rectangle 28"/>
          <p:cNvSpPr/>
          <p:nvPr/>
        </p:nvSpPr>
        <p:spPr>
          <a:xfrm>
            <a:off x="8103477" y="0"/>
            <a:ext cx="4088523" cy="6858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TextBox 4"/>
          <p:cNvSpPr txBox="1"/>
          <p:nvPr/>
        </p:nvSpPr>
        <p:spPr>
          <a:xfrm>
            <a:off x="299545" y="520262"/>
            <a:ext cx="3405352" cy="5447645"/>
          </a:xfrm>
          <a:prstGeom prst="rect">
            <a:avLst/>
          </a:prstGeom>
          <a:noFill/>
        </p:spPr>
        <p:txBody>
          <a:bodyPr wrap="square" rtlCol="0">
            <a:spAutoFit/>
          </a:bodyPr>
          <a:lstStyle/>
          <a:p>
            <a:pPr algn="ctr"/>
            <a:r>
              <a:rPr lang="es-ES_tradnl" sz="4000" b="1" u="sng" dirty="0" smtClean="0">
                <a:solidFill>
                  <a:schemeClr val="bg1"/>
                </a:solidFill>
              </a:rPr>
              <a:t>MISIÓN</a:t>
            </a:r>
          </a:p>
          <a:p>
            <a:pPr algn="ctr"/>
            <a:endParaRPr lang="es-ES_tradnl" sz="4000" b="1" dirty="0">
              <a:solidFill>
                <a:schemeClr val="bg1"/>
              </a:solidFill>
            </a:endParaRPr>
          </a:p>
          <a:p>
            <a:pPr algn="ctr"/>
            <a:endParaRPr lang="es-DO" sz="2800" dirty="0" smtClean="0">
              <a:solidFill>
                <a:schemeClr val="bg1"/>
              </a:solidFill>
            </a:endParaRPr>
          </a:p>
          <a:p>
            <a:pPr algn="ctr"/>
            <a:endParaRPr lang="es-DO" sz="2800" dirty="0">
              <a:solidFill>
                <a:schemeClr val="bg1"/>
              </a:solidFill>
            </a:endParaRPr>
          </a:p>
          <a:p>
            <a:pPr algn="ctr"/>
            <a:endParaRPr lang="es-DO" sz="2800" dirty="0" smtClean="0">
              <a:solidFill>
                <a:schemeClr val="bg1"/>
              </a:solidFill>
            </a:endParaRPr>
          </a:p>
          <a:p>
            <a:pPr algn="ctr"/>
            <a:r>
              <a:rPr lang="es-DO" sz="2400" dirty="0" smtClean="0">
                <a:solidFill>
                  <a:schemeClr val="bg1"/>
                </a:solidFill>
              </a:rPr>
              <a:t>Inculcar </a:t>
            </a:r>
            <a:r>
              <a:rPr lang="es-DO" sz="2400" dirty="0">
                <a:solidFill>
                  <a:schemeClr val="bg1"/>
                </a:solidFill>
              </a:rPr>
              <a:t>en la vida de todos, a través de nuestras facilidades, programas y servicios; el valor de la salud y del entrenamiento físico.</a:t>
            </a:r>
          </a:p>
          <a:p>
            <a:pPr algn="ctr"/>
            <a:endParaRPr lang="es-ES_tradnl" sz="4000" b="1" dirty="0">
              <a:solidFill>
                <a:schemeClr val="bg1"/>
              </a:solidFill>
            </a:endParaRPr>
          </a:p>
        </p:txBody>
      </p:sp>
      <p:grpSp>
        <p:nvGrpSpPr>
          <p:cNvPr id="7" name="Group 6"/>
          <p:cNvGrpSpPr/>
          <p:nvPr/>
        </p:nvGrpSpPr>
        <p:grpSpPr>
          <a:xfrm>
            <a:off x="1221828" y="1340069"/>
            <a:ext cx="1608082" cy="1608082"/>
            <a:chOff x="1221828" y="1340069"/>
            <a:chExt cx="1608082" cy="1608082"/>
          </a:xfrm>
        </p:grpSpPr>
        <p:sp>
          <p:nvSpPr>
            <p:cNvPr id="6" name="Oval 5"/>
            <p:cNvSpPr/>
            <p:nvPr/>
          </p:nvSpPr>
          <p:spPr>
            <a:xfrm>
              <a:off x="1221828" y="1340069"/>
              <a:ext cx="1608082" cy="1608082"/>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5" name="Oval 34"/>
            <p:cNvSpPr/>
            <p:nvPr/>
          </p:nvSpPr>
          <p:spPr>
            <a:xfrm>
              <a:off x="1529255" y="1647496"/>
              <a:ext cx="993228" cy="9932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6" name="Oval 35"/>
            <p:cNvSpPr/>
            <p:nvPr/>
          </p:nvSpPr>
          <p:spPr>
            <a:xfrm>
              <a:off x="1797269" y="1915510"/>
              <a:ext cx="457200" cy="457200"/>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sp>
        <p:nvSpPr>
          <p:cNvPr id="37" name="TextBox 36"/>
          <p:cNvSpPr txBox="1"/>
          <p:nvPr/>
        </p:nvSpPr>
        <p:spPr>
          <a:xfrm>
            <a:off x="4374931" y="520262"/>
            <a:ext cx="3405352" cy="5940088"/>
          </a:xfrm>
          <a:prstGeom prst="rect">
            <a:avLst/>
          </a:prstGeom>
          <a:noFill/>
        </p:spPr>
        <p:txBody>
          <a:bodyPr wrap="square" rtlCol="0">
            <a:spAutoFit/>
          </a:bodyPr>
          <a:lstStyle/>
          <a:p>
            <a:pPr algn="ctr"/>
            <a:r>
              <a:rPr lang="es-ES_tradnl" sz="4000" b="1" u="sng" dirty="0" smtClean="0">
                <a:solidFill>
                  <a:schemeClr val="bg1"/>
                </a:solidFill>
              </a:rPr>
              <a:t>VISIÓN</a:t>
            </a:r>
          </a:p>
          <a:p>
            <a:pPr algn="ctr"/>
            <a:endParaRPr lang="es-ES_tradnl" sz="4000" b="1" dirty="0">
              <a:solidFill>
                <a:schemeClr val="bg1"/>
              </a:solidFill>
            </a:endParaRPr>
          </a:p>
          <a:p>
            <a:pPr algn="ctr"/>
            <a:endParaRPr lang="es-DO" sz="2800" dirty="0" smtClean="0">
              <a:solidFill>
                <a:schemeClr val="bg1"/>
              </a:solidFill>
            </a:endParaRPr>
          </a:p>
          <a:p>
            <a:pPr algn="ctr"/>
            <a:endParaRPr lang="es-DO" sz="2800" dirty="0">
              <a:solidFill>
                <a:schemeClr val="bg1"/>
              </a:solidFill>
            </a:endParaRPr>
          </a:p>
          <a:p>
            <a:pPr algn="ctr"/>
            <a:endParaRPr lang="es-DO" sz="2800" dirty="0" smtClean="0">
              <a:solidFill>
                <a:schemeClr val="bg1"/>
              </a:solidFill>
            </a:endParaRPr>
          </a:p>
          <a:p>
            <a:pPr algn="ctr"/>
            <a:r>
              <a:rPr lang="es-DO" sz="2400" dirty="0">
                <a:solidFill>
                  <a:schemeClr val="bg1"/>
                </a:solidFill>
              </a:rPr>
              <a:t>Convertirnos en la primera entidad con seguimiento real de sus programas de control de peso, y/o aumento del mismo, para llegar a ser la principal empresa de entrenamiento físico en la Republica </a:t>
            </a:r>
            <a:r>
              <a:rPr lang="es-DO" sz="2400" dirty="0" smtClean="0">
                <a:solidFill>
                  <a:schemeClr val="bg1"/>
                </a:solidFill>
              </a:rPr>
              <a:t>Dominicana.</a:t>
            </a:r>
            <a:endParaRPr lang="es-ES_tradnl" sz="3600" b="1" dirty="0">
              <a:solidFill>
                <a:schemeClr val="bg1"/>
              </a:solidFill>
            </a:endParaRPr>
          </a:p>
        </p:txBody>
      </p:sp>
      <p:sp>
        <p:nvSpPr>
          <p:cNvPr id="39" name="Oval 38"/>
          <p:cNvSpPr/>
          <p:nvPr/>
        </p:nvSpPr>
        <p:spPr>
          <a:xfrm>
            <a:off x="4727966" y="1450428"/>
            <a:ext cx="2699282" cy="1387364"/>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0" name="Oval 39"/>
          <p:cNvSpPr/>
          <p:nvPr/>
        </p:nvSpPr>
        <p:spPr>
          <a:xfrm>
            <a:off x="5580993" y="1647496"/>
            <a:ext cx="993228" cy="9932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1" name="Oval 40"/>
          <p:cNvSpPr/>
          <p:nvPr/>
        </p:nvSpPr>
        <p:spPr>
          <a:xfrm>
            <a:off x="5849007" y="1915510"/>
            <a:ext cx="457200" cy="457200"/>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2" name="TextBox 41"/>
          <p:cNvSpPr txBox="1"/>
          <p:nvPr/>
        </p:nvSpPr>
        <p:spPr>
          <a:xfrm>
            <a:off x="8445062" y="520262"/>
            <a:ext cx="3405352" cy="5940088"/>
          </a:xfrm>
          <a:prstGeom prst="rect">
            <a:avLst/>
          </a:prstGeom>
          <a:noFill/>
        </p:spPr>
        <p:txBody>
          <a:bodyPr wrap="square" rtlCol="0">
            <a:spAutoFit/>
          </a:bodyPr>
          <a:lstStyle/>
          <a:p>
            <a:pPr algn="ctr"/>
            <a:r>
              <a:rPr lang="es-ES_tradnl" sz="4000" b="1" u="sng" dirty="0" smtClean="0">
                <a:solidFill>
                  <a:schemeClr val="bg1"/>
                </a:solidFill>
              </a:rPr>
              <a:t>VALORES</a:t>
            </a:r>
          </a:p>
          <a:p>
            <a:pPr algn="ctr"/>
            <a:endParaRPr lang="es-ES_tradnl" sz="4000" b="1" dirty="0">
              <a:solidFill>
                <a:schemeClr val="bg1"/>
              </a:solidFill>
            </a:endParaRPr>
          </a:p>
          <a:p>
            <a:pPr algn="ctr"/>
            <a:endParaRPr lang="es-DO" sz="2800" dirty="0" smtClean="0">
              <a:solidFill>
                <a:schemeClr val="bg1"/>
              </a:solidFill>
            </a:endParaRPr>
          </a:p>
          <a:p>
            <a:pPr algn="ctr"/>
            <a:endParaRPr lang="es-DO" sz="2800" dirty="0">
              <a:solidFill>
                <a:schemeClr val="bg1"/>
              </a:solidFill>
            </a:endParaRPr>
          </a:p>
          <a:p>
            <a:pPr algn="ctr"/>
            <a:endParaRPr lang="es-DO" sz="2800" dirty="0" smtClean="0">
              <a:solidFill>
                <a:schemeClr val="bg1"/>
              </a:solidFill>
            </a:endParaRPr>
          </a:p>
          <a:p>
            <a:pPr lvl="0"/>
            <a:r>
              <a:rPr lang="es-DO" sz="2400" dirty="0" smtClean="0">
                <a:solidFill>
                  <a:schemeClr val="bg1"/>
                </a:solidFill>
              </a:rPr>
              <a:t>- Inducir </a:t>
            </a:r>
            <a:r>
              <a:rPr lang="es-DO" sz="2400" dirty="0">
                <a:solidFill>
                  <a:schemeClr val="bg1"/>
                </a:solidFill>
              </a:rPr>
              <a:t>un estilo de vida saludable.</a:t>
            </a:r>
          </a:p>
          <a:p>
            <a:pPr lvl="0"/>
            <a:r>
              <a:rPr lang="es-DO" sz="2400" dirty="0" smtClean="0">
                <a:solidFill>
                  <a:schemeClr val="bg1"/>
                </a:solidFill>
              </a:rPr>
              <a:t>- Optimizar </a:t>
            </a:r>
            <a:r>
              <a:rPr lang="es-DO" sz="2400" dirty="0">
                <a:solidFill>
                  <a:schemeClr val="bg1"/>
                </a:solidFill>
              </a:rPr>
              <a:t>la condición física del socio.</a:t>
            </a:r>
          </a:p>
          <a:p>
            <a:pPr lvl="0"/>
            <a:r>
              <a:rPr lang="es-DO" sz="2400" dirty="0" smtClean="0">
                <a:solidFill>
                  <a:schemeClr val="bg1"/>
                </a:solidFill>
              </a:rPr>
              <a:t>- Promoción </a:t>
            </a:r>
            <a:r>
              <a:rPr lang="es-DO" sz="2400" dirty="0">
                <a:solidFill>
                  <a:schemeClr val="bg1"/>
                </a:solidFill>
              </a:rPr>
              <a:t>del concepto del entrenamiento físico en la comunidad.</a:t>
            </a:r>
          </a:p>
          <a:p>
            <a:pPr lvl="0"/>
            <a:r>
              <a:rPr lang="es-DO" sz="2400" dirty="0" smtClean="0">
                <a:solidFill>
                  <a:schemeClr val="bg1"/>
                </a:solidFill>
              </a:rPr>
              <a:t>- Eficacia </a:t>
            </a:r>
            <a:r>
              <a:rPr lang="es-DO" sz="2400" dirty="0">
                <a:solidFill>
                  <a:schemeClr val="bg1"/>
                </a:solidFill>
              </a:rPr>
              <a:t>en el logro de los objetivos</a:t>
            </a:r>
            <a:r>
              <a:rPr lang="es-DO" sz="2400" dirty="0" smtClean="0">
                <a:solidFill>
                  <a:schemeClr val="bg1"/>
                </a:solidFill>
              </a:rPr>
              <a:t>.</a:t>
            </a:r>
            <a:endParaRPr lang="es-DO" sz="2400" dirty="0">
              <a:solidFill>
                <a:schemeClr val="bg1"/>
              </a:solidFill>
            </a:endParaRPr>
          </a:p>
        </p:txBody>
      </p:sp>
      <p:sp>
        <p:nvSpPr>
          <p:cNvPr id="52" name="Rectangle 51"/>
          <p:cNvSpPr/>
          <p:nvPr/>
        </p:nvSpPr>
        <p:spPr>
          <a:xfrm>
            <a:off x="9002110" y="1552904"/>
            <a:ext cx="388884" cy="1182412"/>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9" name="Rectangle 58"/>
          <p:cNvSpPr/>
          <p:nvPr/>
        </p:nvSpPr>
        <p:spPr>
          <a:xfrm>
            <a:off x="10917625" y="1552904"/>
            <a:ext cx="388884" cy="1182412"/>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5" name="Rectangle 54"/>
          <p:cNvSpPr/>
          <p:nvPr/>
        </p:nvSpPr>
        <p:spPr>
          <a:xfrm>
            <a:off x="9390994" y="2057400"/>
            <a:ext cx="1534511" cy="173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6" name="Rectangle 55"/>
          <p:cNvSpPr/>
          <p:nvPr/>
        </p:nvSpPr>
        <p:spPr>
          <a:xfrm>
            <a:off x="8891753" y="1789386"/>
            <a:ext cx="91970" cy="709448"/>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60" name="Rectangle 59"/>
          <p:cNvSpPr/>
          <p:nvPr/>
        </p:nvSpPr>
        <p:spPr>
          <a:xfrm>
            <a:off x="11327526" y="1789386"/>
            <a:ext cx="91970" cy="709448"/>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193853059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 name="TextBox 3"/>
          <p:cNvSpPr txBox="1"/>
          <p:nvPr/>
        </p:nvSpPr>
        <p:spPr>
          <a:xfrm>
            <a:off x="583324" y="488731"/>
            <a:ext cx="11161986" cy="2246769"/>
          </a:xfrm>
          <a:prstGeom prst="rect">
            <a:avLst/>
          </a:prstGeom>
          <a:noFill/>
        </p:spPr>
        <p:txBody>
          <a:bodyPr wrap="square" rtlCol="0">
            <a:spAutoFit/>
          </a:bodyPr>
          <a:lstStyle/>
          <a:p>
            <a:pPr algn="just"/>
            <a:r>
              <a:rPr lang="es-ES_tradnl" sz="2800" b="1" u="sng" dirty="0" smtClean="0">
                <a:solidFill>
                  <a:schemeClr val="bg1"/>
                </a:solidFill>
              </a:rPr>
              <a:t>OBJETIVO GENERAL:</a:t>
            </a:r>
          </a:p>
          <a:p>
            <a:pPr algn="just"/>
            <a:endParaRPr lang="es-ES_tradnl" sz="2800" b="1" u="sng" dirty="0">
              <a:solidFill>
                <a:schemeClr val="bg1"/>
              </a:solidFill>
            </a:endParaRPr>
          </a:p>
          <a:p>
            <a:r>
              <a:rPr lang="es-DO" sz="2800" dirty="0">
                <a:solidFill>
                  <a:schemeClr val="bg1"/>
                </a:solidFill>
              </a:rPr>
              <a:t>Determinar las necesidades del mercado y potencial para lograr el posicionamiento de la empresa en República Dominicana.</a:t>
            </a:r>
          </a:p>
          <a:p>
            <a:pPr algn="just"/>
            <a:endParaRPr lang="es-ES_tradnl" sz="2800" b="1" u="sng" dirty="0">
              <a:solidFill>
                <a:schemeClr val="bg1"/>
              </a:solidFill>
            </a:endParaRPr>
          </a:p>
        </p:txBody>
      </p:sp>
      <p:sp>
        <p:nvSpPr>
          <p:cNvPr id="22" name="TextBox 21"/>
          <p:cNvSpPr txBox="1"/>
          <p:nvPr/>
        </p:nvSpPr>
        <p:spPr>
          <a:xfrm>
            <a:off x="583324" y="2569779"/>
            <a:ext cx="11161986" cy="3970318"/>
          </a:xfrm>
          <a:prstGeom prst="rect">
            <a:avLst/>
          </a:prstGeom>
          <a:noFill/>
        </p:spPr>
        <p:txBody>
          <a:bodyPr wrap="square" rtlCol="0">
            <a:spAutoFit/>
          </a:bodyPr>
          <a:lstStyle/>
          <a:p>
            <a:pPr algn="just"/>
            <a:r>
              <a:rPr lang="es-ES_tradnl" sz="2800" b="1" u="sng" dirty="0" smtClean="0">
                <a:solidFill>
                  <a:schemeClr val="bg1"/>
                </a:solidFill>
              </a:rPr>
              <a:t>OBEJTIVOS ESPECÍFICOS:</a:t>
            </a:r>
          </a:p>
          <a:p>
            <a:pPr algn="just"/>
            <a:endParaRPr lang="es-ES_tradnl" sz="2800" b="1" u="sng" dirty="0">
              <a:solidFill>
                <a:schemeClr val="bg1"/>
              </a:solidFill>
            </a:endParaRPr>
          </a:p>
          <a:p>
            <a:pPr lvl="0" algn="just"/>
            <a:r>
              <a:rPr lang="es-DO" sz="2800" dirty="0" smtClean="0">
                <a:solidFill>
                  <a:schemeClr val="bg1"/>
                </a:solidFill>
              </a:rPr>
              <a:t>- Conocer </a:t>
            </a:r>
            <a:r>
              <a:rPr lang="es-DO" sz="2800" dirty="0">
                <a:solidFill>
                  <a:schemeClr val="bg1"/>
                </a:solidFill>
              </a:rPr>
              <a:t>cuánto están dispuestos a pagar por un servicio de esta índole los dominicanos.</a:t>
            </a:r>
          </a:p>
          <a:p>
            <a:pPr lvl="0" algn="just"/>
            <a:r>
              <a:rPr lang="es-DO" sz="2800" dirty="0" smtClean="0">
                <a:solidFill>
                  <a:schemeClr val="bg1"/>
                </a:solidFill>
              </a:rPr>
              <a:t>- Analizar </a:t>
            </a:r>
            <a:r>
              <a:rPr lang="es-DO" sz="2800" dirty="0">
                <a:solidFill>
                  <a:schemeClr val="bg1"/>
                </a:solidFill>
              </a:rPr>
              <a:t>el rango de edad de las personas que van a los gimnasios.</a:t>
            </a:r>
          </a:p>
          <a:p>
            <a:pPr lvl="0" algn="just"/>
            <a:r>
              <a:rPr lang="es-DO" sz="2800" dirty="0" smtClean="0">
                <a:solidFill>
                  <a:schemeClr val="bg1"/>
                </a:solidFill>
              </a:rPr>
              <a:t>- Conocer </a:t>
            </a:r>
            <a:r>
              <a:rPr lang="es-DO" sz="2800" dirty="0">
                <a:solidFill>
                  <a:schemeClr val="bg1"/>
                </a:solidFill>
              </a:rPr>
              <a:t>la percepción del dominicano, sobre la actividad física y la nutrición.</a:t>
            </a:r>
          </a:p>
          <a:p>
            <a:pPr lvl="0" algn="just"/>
            <a:r>
              <a:rPr lang="es-DO" sz="2800" dirty="0" smtClean="0">
                <a:solidFill>
                  <a:schemeClr val="bg1"/>
                </a:solidFill>
              </a:rPr>
              <a:t>- Identificar </a:t>
            </a:r>
            <a:r>
              <a:rPr lang="es-DO" sz="2800" dirty="0">
                <a:solidFill>
                  <a:schemeClr val="bg1"/>
                </a:solidFill>
              </a:rPr>
              <a:t>las prioridades que detecta tiene una persona al ingresar a un </a:t>
            </a:r>
            <a:r>
              <a:rPr lang="es-DO" sz="2800" dirty="0" smtClean="0">
                <a:solidFill>
                  <a:schemeClr val="bg1"/>
                </a:solidFill>
              </a:rPr>
              <a:t>gimnasio.</a:t>
            </a:r>
            <a:endParaRPr lang="es-DO" sz="2800" dirty="0">
              <a:solidFill>
                <a:schemeClr val="bg1"/>
              </a:solidFill>
            </a:endParaRPr>
          </a:p>
        </p:txBody>
      </p:sp>
      <p:sp>
        <p:nvSpPr>
          <p:cNvPr id="8" name="Oval 7"/>
          <p:cNvSpPr/>
          <p:nvPr/>
        </p:nvSpPr>
        <p:spPr>
          <a:xfrm>
            <a:off x="331077" y="662152"/>
            <a:ext cx="189188" cy="189188"/>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5" name="Oval 24"/>
          <p:cNvSpPr/>
          <p:nvPr/>
        </p:nvSpPr>
        <p:spPr>
          <a:xfrm>
            <a:off x="331077" y="2735500"/>
            <a:ext cx="189188" cy="189188"/>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nvGrpSpPr>
          <p:cNvPr id="7" name="Group 6"/>
          <p:cNvGrpSpPr/>
          <p:nvPr/>
        </p:nvGrpSpPr>
        <p:grpSpPr>
          <a:xfrm>
            <a:off x="10578660" y="173421"/>
            <a:ext cx="1166650" cy="1166650"/>
            <a:chOff x="1221828" y="1340069"/>
            <a:chExt cx="1608082" cy="1608082"/>
          </a:xfrm>
        </p:grpSpPr>
        <p:sp>
          <p:nvSpPr>
            <p:cNvPr id="9" name="Oval 8"/>
            <p:cNvSpPr/>
            <p:nvPr/>
          </p:nvSpPr>
          <p:spPr>
            <a:xfrm>
              <a:off x="1221828" y="1340069"/>
              <a:ext cx="1608082" cy="1608082"/>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Oval 9"/>
            <p:cNvSpPr/>
            <p:nvPr/>
          </p:nvSpPr>
          <p:spPr>
            <a:xfrm>
              <a:off x="1529255" y="1647496"/>
              <a:ext cx="993228" cy="9932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Oval 10"/>
            <p:cNvSpPr/>
            <p:nvPr/>
          </p:nvSpPr>
          <p:spPr>
            <a:xfrm>
              <a:off x="1797269" y="1915510"/>
              <a:ext cx="457200" cy="457200"/>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spTree>
    <p:extLst>
      <p:ext uri="{BB962C8B-B14F-4D97-AF65-F5344CB8AC3E}">
        <p14:creationId xmlns:p14="http://schemas.microsoft.com/office/powerpoint/2010/main" val="153026669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41034"/>
          </a:xfrm>
          <a:prstGeom prst="rect">
            <a:avLst/>
          </a:prstGeom>
        </p:spPr>
      </p:pic>
    </p:spTree>
    <p:extLst>
      <p:ext uri="{BB962C8B-B14F-4D97-AF65-F5344CB8AC3E}">
        <p14:creationId xmlns:p14="http://schemas.microsoft.com/office/powerpoint/2010/main" val="128232668"/>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41034"/>
          </a:xfrm>
          <a:prstGeom prst="rect">
            <a:avLst/>
          </a:prstGeom>
        </p:spPr>
      </p:pic>
    </p:spTree>
    <p:extLst>
      <p:ext uri="{BB962C8B-B14F-4D97-AF65-F5344CB8AC3E}">
        <p14:creationId xmlns:p14="http://schemas.microsoft.com/office/powerpoint/2010/main" val="3455930705"/>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41034"/>
          </a:xfrm>
          <a:prstGeom prst="rect">
            <a:avLst/>
          </a:prstGeom>
        </p:spPr>
      </p:pic>
    </p:spTree>
    <p:extLst>
      <p:ext uri="{BB962C8B-B14F-4D97-AF65-F5344CB8AC3E}">
        <p14:creationId xmlns:p14="http://schemas.microsoft.com/office/powerpoint/2010/main" val="4164187153"/>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41034"/>
          </a:xfrm>
          <a:prstGeom prst="rect">
            <a:avLst/>
          </a:prstGeom>
        </p:spPr>
      </p:pic>
    </p:spTree>
    <p:extLst>
      <p:ext uri="{BB962C8B-B14F-4D97-AF65-F5344CB8AC3E}">
        <p14:creationId xmlns:p14="http://schemas.microsoft.com/office/powerpoint/2010/main" val="140594287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41034"/>
          </a:xfrm>
          <a:prstGeom prst="rect">
            <a:avLst/>
          </a:prstGeom>
        </p:spPr>
      </p:pic>
    </p:spTree>
    <p:extLst>
      <p:ext uri="{BB962C8B-B14F-4D97-AF65-F5344CB8AC3E}">
        <p14:creationId xmlns:p14="http://schemas.microsoft.com/office/powerpoint/2010/main" val="1175524358"/>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Rectangle 7"/>
          <p:cNvSpPr/>
          <p:nvPr/>
        </p:nvSpPr>
        <p:spPr>
          <a:xfrm>
            <a:off x="2983832" y="1678405"/>
            <a:ext cx="9208168" cy="5179595"/>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9" name="Rectangle 8"/>
          <p:cNvSpPr/>
          <p:nvPr/>
        </p:nvSpPr>
        <p:spPr>
          <a:xfrm>
            <a:off x="5269832" y="2964279"/>
            <a:ext cx="6922168" cy="389372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Rectangle 9"/>
          <p:cNvSpPr/>
          <p:nvPr/>
        </p:nvSpPr>
        <p:spPr>
          <a:xfrm>
            <a:off x="7272426" y="4090736"/>
            <a:ext cx="4919574" cy="27672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TextBox 10"/>
          <p:cNvSpPr txBox="1"/>
          <p:nvPr/>
        </p:nvSpPr>
        <p:spPr>
          <a:xfrm>
            <a:off x="2983832" y="-88462"/>
            <a:ext cx="9208168" cy="1785104"/>
          </a:xfrm>
          <a:prstGeom prst="rect">
            <a:avLst/>
          </a:prstGeom>
          <a:noFill/>
        </p:spPr>
        <p:txBody>
          <a:bodyPr wrap="square" rtlCol="0">
            <a:spAutoFit/>
          </a:bodyPr>
          <a:lstStyle/>
          <a:p>
            <a:r>
              <a:rPr lang="en-US" sz="11000" b="1" dirty="0" smtClean="0"/>
              <a:t>CLAUDIA ZAYAS</a:t>
            </a:r>
            <a:endParaRPr lang="es-ES_tradnl" sz="11000" b="1" dirty="0"/>
          </a:p>
        </p:txBody>
      </p:sp>
      <p:sp>
        <p:nvSpPr>
          <p:cNvPr id="12" name="TextBox 11"/>
          <p:cNvSpPr txBox="1"/>
          <p:nvPr/>
        </p:nvSpPr>
        <p:spPr>
          <a:xfrm>
            <a:off x="5269832" y="1708638"/>
            <a:ext cx="6922168" cy="1323439"/>
          </a:xfrm>
          <a:prstGeom prst="rect">
            <a:avLst/>
          </a:prstGeom>
          <a:noFill/>
        </p:spPr>
        <p:txBody>
          <a:bodyPr wrap="square" rtlCol="0">
            <a:spAutoFit/>
          </a:bodyPr>
          <a:lstStyle/>
          <a:p>
            <a:r>
              <a:rPr lang="en-US" sz="8000" b="1" dirty="0"/>
              <a:t>AMAURIS PEÑA</a:t>
            </a:r>
            <a:endParaRPr lang="es-ES_tradnl" sz="8000" b="1" dirty="0"/>
          </a:p>
        </p:txBody>
      </p:sp>
      <p:sp>
        <p:nvSpPr>
          <p:cNvPr id="13" name="TextBox 12"/>
          <p:cNvSpPr txBox="1"/>
          <p:nvPr/>
        </p:nvSpPr>
        <p:spPr>
          <a:xfrm>
            <a:off x="7272426" y="3207463"/>
            <a:ext cx="4919574" cy="707886"/>
          </a:xfrm>
          <a:prstGeom prst="rect">
            <a:avLst/>
          </a:prstGeom>
          <a:noFill/>
        </p:spPr>
        <p:txBody>
          <a:bodyPr wrap="square" rtlCol="0">
            <a:spAutoFit/>
          </a:bodyPr>
          <a:lstStyle/>
          <a:p>
            <a:r>
              <a:rPr lang="en-US" sz="4000" b="1" dirty="0" smtClean="0"/>
              <a:t>STARLING GERMOSEN</a:t>
            </a:r>
            <a:endParaRPr lang="es-ES_tradnl" sz="4000" b="1" dirty="0"/>
          </a:p>
        </p:txBody>
      </p:sp>
      <p:sp>
        <p:nvSpPr>
          <p:cNvPr id="15" name="Rectangle 14"/>
          <p:cNvSpPr/>
          <p:nvPr/>
        </p:nvSpPr>
        <p:spPr>
          <a:xfrm>
            <a:off x="9029050" y="5077326"/>
            <a:ext cx="3162950" cy="1779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6" name="TextBox 15"/>
          <p:cNvSpPr txBox="1"/>
          <p:nvPr/>
        </p:nvSpPr>
        <p:spPr>
          <a:xfrm>
            <a:off x="9029050" y="4106392"/>
            <a:ext cx="3162950" cy="954107"/>
          </a:xfrm>
          <a:prstGeom prst="rect">
            <a:avLst/>
          </a:prstGeom>
          <a:noFill/>
        </p:spPr>
        <p:txBody>
          <a:bodyPr wrap="square" rtlCol="0">
            <a:spAutoFit/>
          </a:bodyPr>
          <a:lstStyle/>
          <a:p>
            <a:r>
              <a:rPr lang="en-US" sz="2800" b="1" dirty="0" smtClean="0"/>
              <a:t>DANIEL MEJ</a:t>
            </a:r>
            <a:r>
              <a:rPr lang="es-DO" sz="2800" b="1" dirty="0" smtClean="0"/>
              <a:t>Í</a:t>
            </a:r>
            <a:r>
              <a:rPr lang="en-US" sz="2800" b="1" dirty="0" smtClean="0"/>
              <a:t>A</a:t>
            </a:r>
          </a:p>
          <a:p>
            <a:r>
              <a:rPr lang="en-US" sz="2800" b="1" dirty="0" smtClean="0"/>
              <a:t>WILFRIDO CRUZ</a:t>
            </a:r>
            <a:endParaRPr lang="es-ES_tradnl" sz="2800" b="1" dirty="0"/>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836" y="5425485"/>
            <a:ext cx="1191378" cy="1179094"/>
          </a:xfrm>
          <a:prstGeom prst="rect">
            <a:avLst/>
          </a:prstGeom>
        </p:spPr>
      </p:pic>
      <p:sp>
        <p:nvSpPr>
          <p:cNvPr id="18" name="TextBox 17"/>
          <p:cNvSpPr txBox="1"/>
          <p:nvPr/>
        </p:nvSpPr>
        <p:spPr>
          <a:xfrm>
            <a:off x="0" y="1860048"/>
            <a:ext cx="2983832" cy="4154984"/>
          </a:xfrm>
          <a:prstGeom prst="rect">
            <a:avLst/>
          </a:prstGeom>
          <a:noFill/>
        </p:spPr>
        <p:txBody>
          <a:bodyPr wrap="square" rtlCol="0">
            <a:spAutoFit/>
          </a:bodyPr>
          <a:lstStyle/>
          <a:p>
            <a:pPr algn="ctr">
              <a:lnSpc>
                <a:spcPct val="300000"/>
              </a:lnSpc>
            </a:pPr>
            <a:r>
              <a:rPr lang="en-US" sz="2400" b="1" dirty="0" smtClean="0">
                <a:solidFill>
                  <a:schemeClr val="bg1"/>
                </a:solidFill>
              </a:rPr>
              <a:t>PRESIDENTE</a:t>
            </a:r>
            <a:endParaRPr lang="es-DO" sz="2400" b="1" dirty="0" smtClean="0">
              <a:solidFill>
                <a:schemeClr val="bg1"/>
              </a:solidFill>
            </a:endParaRPr>
          </a:p>
          <a:p>
            <a:pPr algn="ctr">
              <a:lnSpc>
                <a:spcPct val="300000"/>
              </a:lnSpc>
            </a:pPr>
            <a:r>
              <a:rPr lang="es-DO" sz="2400" b="1" dirty="0" smtClean="0">
                <a:solidFill>
                  <a:schemeClr val="bg1"/>
                </a:solidFill>
              </a:rPr>
              <a:t>FINANZAS</a:t>
            </a:r>
          </a:p>
          <a:p>
            <a:pPr algn="ctr">
              <a:lnSpc>
                <a:spcPct val="300000"/>
              </a:lnSpc>
            </a:pPr>
            <a:r>
              <a:rPr lang="es-DO" sz="2400" b="1" dirty="0" smtClean="0">
                <a:solidFill>
                  <a:schemeClr val="bg1"/>
                </a:solidFill>
              </a:rPr>
              <a:t>RRHH</a:t>
            </a:r>
          </a:p>
          <a:p>
            <a:pPr algn="ctr"/>
            <a:endParaRPr lang="es-DO" sz="2400" b="1" dirty="0" smtClean="0">
              <a:solidFill>
                <a:schemeClr val="bg1"/>
              </a:solidFill>
            </a:endParaRPr>
          </a:p>
          <a:p>
            <a:pPr algn="ctr"/>
            <a:r>
              <a:rPr lang="es-DO" sz="2400" b="1" dirty="0" smtClean="0">
                <a:solidFill>
                  <a:schemeClr val="bg1"/>
                </a:solidFill>
              </a:rPr>
              <a:t>COMPRAS</a:t>
            </a:r>
            <a:endParaRPr lang="en-US" sz="2400" b="1" dirty="0" smtClean="0">
              <a:solidFill>
                <a:schemeClr val="bg1"/>
              </a:solidFill>
            </a:endParaRPr>
          </a:p>
        </p:txBody>
      </p:sp>
      <p:sp>
        <p:nvSpPr>
          <p:cNvPr id="14" name="TextBox 13"/>
          <p:cNvSpPr txBox="1"/>
          <p:nvPr/>
        </p:nvSpPr>
        <p:spPr>
          <a:xfrm>
            <a:off x="2925492" y="3374388"/>
            <a:ext cx="2344339" cy="2862322"/>
          </a:xfrm>
          <a:prstGeom prst="rect">
            <a:avLst/>
          </a:prstGeom>
          <a:noFill/>
        </p:spPr>
        <p:txBody>
          <a:bodyPr wrap="square" rtlCol="0">
            <a:spAutoFit/>
          </a:bodyPr>
          <a:lstStyle/>
          <a:p>
            <a:pPr algn="ctr"/>
            <a:r>
              <a:rPr lang="es-DO" sz="2000" b="1" dirty="0" smtClean="0">
                <a:solidFill>
                  <a:schemeClr val="bg1"/>
                </a:solidFill>
              </a:rPr>
              <a:t> IT</a:t>
            </a:r>
          </a:p>
          <a:p>
            <a:pPr algn="ctr"/>
            <a:endParaRPr lang="es-DO" sz="2000" b="1" dirty="0" smtClean="0">
              <a:solidFill>
                <a:schemeClr val="bg1"/>
              </a:solidFill>
            </a:endParaRPr>
          </a:p>
          <a:p>
            <a:pPr algn="ctr"/>
            <a:endParaRPr lang="es-DO" sz="2000" b="1" dirty="0" smtClean="0">
              <a:solidFill>
                <a:schemeClr val="bg1"/>
              </a:solidFill>
            </a:endParaRPr>
          </a:p>
          <a:p>
            <a:pPr algn="ctr"/>
            <a:r>
              <a:rPr lang="es-DO" sz="2000" b="1" dirty="0" smtClean="0">
                <a:solidFill>
                  <a:schemeClr val="bg1"/>
                </a:solidFill>
              </a:rPr>
              <a:t>VENTAS Y MERCADEO</a:t>
            </a:r>
          </a:p>
          <a:p>
            <a:pPr algn="ctr"/>
            <a:endParaRPr lang="es-DO" sz="2000" b="1" dirty="0">
              <a:solidFill>
                <a:schemeClr val="bg1"/>
              </a:solidFill>
            </a:endParaRPr>
          </a:p>
          <a:p>
            <a:pPr algn="ctr"/>
            <a:endParaRPr lang="es-DO" sz="2000" b="1" dirty="0" smtClean="0">
              <a:solidFill>
                <a:schemeClr val="bg1"/>
              </a:solidFill>
            </a:endParaRPr>
          </a:p>
          <a:p>
            <a:pPr algn="ctr"/>
            <a:r>
              <a:rPr lang="es-DO" sz="2000" b="1" dirty="0" smtClean="0">
                <a:solidFill>
                  <a:schemeClr val="bg1"/>
                </a:solidFill>
              </a:rPr>
              <a:t>RELACIONES PÚBLICAS</a:t>
            </a:r>
          </a:p>
        </p:txBody>
      </p:sp>
      <p:sp>
        <p:nvSpPr>
          <p:cNvPr id="19" name="TextBox 18"/>
          <p:cNvSpPr txBox="1"/>
          <p:nvPr/>
        </p:nvSpPr>
        <p:spPr>
          <a:xfrm>
            <a:off x="5241011" y="4197093"/>
            <a:ext cx="2031414" cy="2554545"/>
          </a:xfrm>
          <a:prstGeom prst="rect">
            <a:avLst/>
          </a:prstGeom>
          <a:noFill/>
        </p:spPr>
        <p:txBody>
          <a:bodyPr wrap="square" rtlCol="0">
            <a:spAutoFit/>
          </a:bodyPr>
          <a:lstStyle/>
          <a:p>
            <a:pPr algn="ctr"/>
            <a:r>
              <a:rPr lang="es-DO" sz="2000" b="1" dirty="0" smtClean="0">
                <a:solidFill>
                  <a:schemeClr val="bg1"/>
                </a:solidFill>
              </a:rPr>
              <a:t>SERVICIO AL CLIENTE</a:t>
            </a:r>
          </a:p>
          <a:p>
            <a:pPr algn="ctr"/>
            <a:endParaRPr lang="es-DO" sz="2000" b="1" dirty="0">
              <a:solidFill>
                <a:schemeClr val="bg1"/>
              </a:solidFill>
            </a:endParaRPr>
          </a:p>
          <a:p>
            <a:pPr algn="ctr"/>
            <a:r>
              <a:rPr lang="es-DO" sz="2000" b="1" dirty="0" smtClean="0">
                <a:solidFill>
                  <a:schemeClr val="bg1"/>
                </a:solidFill>
              </a:rPr>
              <a:t>TERAPEUTA</a:t>
            </a:r>
          </a:p>
          <a:p>
            <a:pPr algn="ctr"/>
            <a:endParaRPr lang="es-DO" sz="2000" b="1" dirty="0">
              <a:solidFill>
                <a:schemeClr val="bg1"/>
              </a:solidFill>
            </a:endParaRPr>
          </a:p>
          <a:p>
            <a:pPr algn="ctr"/>
            <a:r>
              <a:rPr lang="es-DO" sz="2000" b="1" dirty="0" smtClean="0">
                <a:solidFill>
                  <a:schemeClr val="bg1"/>
                </a:solidFill>
              </a:rPr>
              <a:t>NUTRICIONISTA</a:t>
            </a:r>
          </a:p>
          <a:p>
            <a:pPr algn="ctr"/>
            <a:endParaRPr lang="es-DO" sz="2000" b="1" dirty="0">
              <a:solidFill>
                <a:schemeClr val="bg1"/>
              </a:solidFill>
            </a:endParaRPr>
          </a:p>
          <a:p>
            <a:pPr algn="ctr"/>
            <a:r>
              <a:rPr lang="es-DO" sz="2000" b="1" dirty="0" smtClean="0">
                <a:solidFill>
                  <a:schemeClr val="bg1"/>
                </a:solidFill>
              </a:rPr>
              <a:t>PSICÓLOGO</a:t>
            </a:r>
            <a:endParaRPr lang="en-US" sz="2000" b="1" dirty="0" smtClean="0">
              <a:solidFill>
                <a:schemeClr val="bg1"/>
              </a:solidFill>
            </a:endParaRPr>
          </a:p>
        </p:txBody>
      </p:sp>
      <p:sp>
        <p:nvSpPr>
          <p:cNvPr id="20" name="TextBox 19"/>
          <p:cNvSpPr txBox="1"/>
          <p:nvPr/>
        </p:nvSpPr>
        <p:spPr>
          <a:xfrm>
            <a:off x="7266287" y="5027257"/>
            <a:ext cx="1762761" cy="1631216"/>
          </a:xfrm>
          <a:prstGeom prst="rect">
            <a:avLst/>
          </a:prstGeom>
          <a:noFill/>
        </p:spPr>
        <p:txBody>
          <a:bodyPr wrap="square" rtlCol="0">
            <a:spAutoFit/>
          </a:bodyPr>
          <a:lstStyle/>
          <a:p>
            <a:pPr algn="ctr"/>
            <a:r>
              <a:rPr lang="es-DO" sz="2000" b="1" dirty="0" smtClean="0">
                <a:solidFill>
                  <a:schemeClr val="bg1"/>
                </a:solidFill>
              </a:rPr>
              <a:t>PERSONAL</a:t>
            </a:r>
          </a:p>
          <a:p>
            <a:pPr algn="ctr"/>
            <a:r>
              <a:rPr lang="es-DO" sz="2000" b="1" dirty="0" smtClean="0">
                <a:solidFill>
                  <a:schemeClr val="bg1"/>
                </a:solidFill>
              </a:rPr>
              <a:t>TRAINERS</a:t>
            </a:r>
          </a:p>
          <a:p>
            <a:pPr algn="ctr"/>
            <a:endParaRPr lang="es-DO" sz="2000" b="1" dirty="0">
              <a:solidFill>
                <a:schemeClr val="bg1"/>
              </a:solidFill>
            </a:endParaRPr>
          </a:p>
          <a:p>
            <a:pPr algn="ctr"/>
            <a:r>
              <a:rPr lang="es-DO" sz="2000" b="1" dirty="0" smtClean="0">
                <a:solidFill>
                  <a:schemeClr val="bg1"/>
                </a:solidFill>
              </a:rPr>
              <a:t>SOPORTE</a:t>
            </a:r>
          </a:p>
          <a:p>
            <a:pPr algn="ctr"/>
            <a:r>
              <a:rPr lang="es-DO" sz="2000" b="1" dirty="0" smtClean="0">
                <a:solidFill>
                  <a:schemeClr val="bg1"/>
                </a:solidFill>
              </a:rPr>
              <a:t>TRANSPORTE</a:t>
            </a:r>
            <a:endParaRPr lang="en-US" sz="2000" b="1" dirty="0" smtClean="0">
              <a:solidFill>
                <a:schemeClr val="bg1"/>
              </a:solidFill>
            </a:endParaRPr>
          </a:p>
        </p:txBody>
      </p:sp>
    </p:spTree>
    <p:extLst>
      <p:ext uri="{BB962C8B-B14F-4D97-AF65-F5344CB8AC3E}">
        <p14:creationId xmlns:p14="http://schemas.microsoft.com/office/powerpoint/2010/main" val="1354473942"/>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Rectangle 7"/>
          <p:cNvSpPr/>
          <p:nvPr/>
        </p:nvSpPr>
        <p:spPr>
          <a:xfrm>
            <a:off x="2983832" y="1678405"/>
            <a:ext cx="9208168" cy="5179595"/>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9" name="Rectangle 8"/>
          <p:cNvSpPr/>
          <p:nvPr/>
        </p:nvSpPr>
        <p:spPr>
          <a:xfrm>
            <a:off x="5269832" y="2964279"/>
            <a:ext cx="6922168" cy="389372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Rectangle 9"/>
          <p:cNvSpPr/>
          <p:nvPr/>
        </p:nvSpPr>
        <p:spPr>
          <a:xfrm>
            <a:off x="7272426" y="4090736"/>
            <a:ext cx="4919574" cy="27672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TextBox 10"/>
          <p:cNvSpPr txBox="1"/>
          <p:nvPr/>
        </p:nvSpPr>
        <p:spPr>
          <a:xfrm>
            <a:off x="4651994" y="-88462"/>
            <a:ext cx="7540006" cy="1785104"/>
          </a:xfrm>
          <a:prstGeom prst="rect">
            <a:avLst/>
          </a:prstGeom>
          <a:noFill/>
        </p:spPr>
        <p:txBody>
          <a:bodyPr wrap="square" rtlCol="0">
            <a:spAutoFit/>
          </a:bodyPr>
          <a:lstStyle/>
          <a:p>
            <a:r>
              <a:rPr lang="en-US" sz="11000" b="1" dirty="0" smtClean="0"/>
              <a:t>PRESIDENTE</a:t>
            </a:r>
            <a:endParaRPr lang="es-ES_tradnl" sz="11000" b="1" dirty="0"/>
          </a:p>
        </p:txBody>
      </p:sp>
      <p:sp>
        <p:nvSpPr>
          <p:cNvPr id="12" name="TextBox 11"/>
          <p:cNvSpPr txBox="1"/>
          <p:nvPr/>
        </p:nvSpPr>
        <p:spPr>
          <a:xfrm>
            <a:off x="7272426" y="1708638"/>
            <a:ext cx="4919574" cy="1323439"/>
          </a:xfrm>
          <a:prstGeom prst="rect">
            <a:avLst/>
          </a:prstGeom>
          <a:noFill/>
        </p:spPr>
        <p:txBody>
          <a:bodyPr wrap="square" rtlCol="0">
            <a:spAutoFit/>
          </a:bodyPr>
          <a:lstStyle/>
          <a:p>
            <a:r>
              <a:rPr lang="en-US" sz="8000" b="1" dirty="0" smtClean="0"/>
              <a:t>FINANZAS</a:t>
            </a:r>
            <a:endParaRPr lang="es-ES_tradnl" sz="8000" b="1" dirty="0"/>
          </a:p>
        </p:txBody>
      </p:sp>
      <p:sp>
        <p:nvSpPr>
          <p:cNvPr id="13" name="TextBox 12"/>
          <p:cNvSpPr txBox="1"/>
          <p:nvPr/>
        </p:nvSpPr>
        <p:spPr>
          <a:xfrm>
            <a:off x="10250405" y="3207463"/>
            <a:ext cx="1941595" cy="707886"/>
          </a:xfrm>
          <a:prstGeom prst="rect">
            <a:avLst/>
          </a:prstGeom>
          <a:noFill/>
        </p:spPr>
        <p:txBody>
          <a:bodyPr wrap="square" rtlCol="0">
            <a:spAutoFit/>
          </a:bodyPr>
          <a:lstStyle/>
          <a:p>
            <a:r>
              <a:rPr lang="en-US" sz="4000" b="1" dirty="0" smtClean="0"/>
              <a:t>RRHH</a:t>
            </a:r>
            <a:endParaRPr lang="es-ES_tradnl" sz="4000" b="1" dirty="0"/>
          </a:p>
        </p:txBody>
      </p:sp>
      <p:sp>
        <p:nvSpPr>
          <p:cNvPr id="15" name="Rectangle 14"/>
          <p:cNvSpPr/>
          <p:nvPr/>
        </p:nvSpPr>
        <p:spPr>
          <a:xfrm>
            <a:off x="9029050" y="5077326"/>
            <a:ext cx="3162950" cy="1779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6" name="TextBox 15"/>
          <p:cNvSpPr txBox="1"/>
          <p:nvPr/>
        </p:nvSpPr>
        <p:spPr>
          <a:xfrm>
            <a:off x="10014836" y="4333705"/>
            <a:ext cx="2177164" cy="523220"/>
          </a:xfrm>
          <a:prstGeom prst="rect">
            <a:avLst/>
          </a:prstGeom>
          <a:noFill/>
        </p:spPr>
        <p:txBody>
          <a:bodyPr wrap="square" rtlCol="0">
            <a:spAutoFit/>
          </a:bodyPr>
          <a:lstStyle/>
          <a:p>
            <a:r>
              <a:rPr lang="es-DO" sz="2800" b="1" dirty="0" smtClean="0"/>
              <a:t>COMPRAS</a:t>
            </a:r>
            <a:endParaRPr lang="es-ES_tradnl" sz="2800" b="1" dirty="0"/>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836" y="5425485"/>
            <a:ext cx="1191378" cy="1179094"/>
          </a:xfrm>
          <a:prstGeom prst="rect">
            <a:avLst/>
          </a:prstGeom>
        </p:spPr>
      </p:pic>
      <p:sp>
        <p:nvSpPr>
          <p:cNvPr id="18" name="TextBox 17"/>
          <p:cNvSpPr txBox="1"/>
          <p:nvPr/>
        </p:nvSpPr>
        <p:spPr>
          <a:xfrm>
            <a:off x="235569" y="1635155"/>
            <a:ext cx="2512694" cy="4247317"/>
          </a:xfrm>
          <a:prstGeom prst="rect">
            <a:avLst/>
          </a:prstGeom>
          <a:noFill/>
        </p:spPr>
        <p:txBody>
          <a:bodyPr wrap="square" rtlCol="0">
            <a:spAutoFit/>
          </a:bodyPr>
          <a:lstStyle/>
          <a:p>
            <a:pPr algn="just">
              <a:lnSpc>
                <a:spcPct val="150000"/>
              </a:lnSpc>
            </a:pPr>
            <a:r>
              <a:rPr lang="es-ES_tradnl" sz="2000" dirty="0">
                <a:solidFill>
                  <a:schemeClr val="bg1"/>
                </a:solidFill>
              </a:rPr>
              <a:t>Se encargara de velar por los intereses de la empresa en todo momento, es la única persona que puede tomar decisiones administrativas, financieras, RRHH y Compras.</a:t>
            </a:r>
            <a:endParaRPr lang="en-US" sz="2000" b="1" dirty="0" smtClean="0">
              <a:solidFill>
                <a:schemeClr val="bg1"/>
              </a:solidFill>
            </a:endParaRPr>
          </a:p>
        </p:txBody>
      </p:sp>
      <p:sp>
        <p:nvSpPr>
          <p:cNvPr id="14" name="TextBox 13"/>
          <p:cNvSpPr txBox="1"/>
          <p:nvPr/>
        </p:nvSpPr>
        <p:spPr>
          <a:xfrm>
            <a:off x="3161060" y="2873870"/>
            <a:ext cx="1873204" cy="3831818"/>
          </a:xfrm>
          <a:prstGeom prst="rect">
            <a:avLst/>
          </a:prstGeom>
          <a:noFill/>
        </p:spPr>
        <p:txBody>
          <a:bodyPr wrap="square" rtlCol="0">
            <a:spAutoFit/>
          </a:bodyPr>
          <a:lstStyle/>
          <a:p>
            <a:pPr algn="just">
              <a:lnSpc>
                <a:spcPct val="150000"/>
              </a:lnSpc>
            </a:pPr>
            <a:r>
              <a:rPr lang="es-DO" b="1" dirty="0" smtClean="0">
                <a:solidFill>
                  <a:schemeClr val="bg1"/>
                </a:solidFill>
              </a:rPr>
              <a:t> </a:t>
            </a:r>
            <a:r>
              <a:rPr lang="es-ES_tradnl" dirty="0">
                <a:solidFill>
                  <a:schemeClr val="bg1"/>
                </a:solidFill>
              </a:rPr>
              <a:t>Se encargara de mantener la contabilidad de la empresa en orden, pago de impuestos, pago de nómina, reportes mensuales, otros.</a:t>
            </a:r>
            <a:endParaRPr lang="es-DO" b="1" dirty="0" smtClean="0">
              <a:solidFill>
                <a:schemeClr val="bg1"/>
              </a:solidFill>
            </a:endParaRPr>
          </a:p>
        </p:txBody>
      </p:sp>
      <p:sp>
        <p:nvSpPr>
          <p:cNvPr id="19" name="TextBox 18"/>
          <p:cNvSpPr txBox="1"/>
          <p:nvPr/>
        </p:nvSpPr>
        <p:spPr>
          <a:xfrm>
            <a:off x="5269832" y="4017244"/>
            <a:ext cx="1973772" cy="2308324"/>
          </a:xfrm>
          <a:prstGeom prst="rect">
            <a:avLst/>
          </a:prstGeom>
          <a:noFill/>
        </p:spPr>
        <p:txBody>
          <a:bodyPr wrap="square" rtlCol="0">
            <a:spAutoFit/>
          </a:bodyPr>
          <a:lstStyle/>
          <a:p>
            <a:pPr algn="just">
              <a:lnSpc>
                <a:spcPct val="150000"/>
              </a:lnSpc>
            </a:pPr>
            <a:r>
              <a:rPr lang="es-ES_tradnl" sz="1600" dirty="0">
                <a:solidFill>
                  <a:schemeClr val="bg1"/>
                </a:solidFill>
              </a:rPr>
              <a:t>Se encargara de velar por los interés de los empleados, como a su vez monitoreo y entrenamiento a los mismos.</a:t>
            </a:r>
            <a:endParaRPr lang="en-US" sz="1600" b="1" dirty="0" smtClean="0">
              <a:solidFill>
                <a:schemeClr val="bg1"/>
              </a:solidFill>
            </a:endParaRPr>
          </a:p>
        </p:txBody>
      </p:sp>
      <p:sp>
        <p:nvSpPr>
          <p:cNvPr id="20" name="TextBox 19"/>
          <p:cNvSpPr txBox="1"/>
          <p:nvPr/>
        </p:nvSpPr>
        <p:spPr>
          <a:xfrm>
            <a:off x="7410827" y="5075815"/>
            <a:ext cx="1473682" cy="1708160"/>
          </a:xfrm>
          <a:prstGeom prst="rect">
            <a:avLst/>
          </a:prstGeom>
          <a:noFill/>
        </p:spPr>
        <p:txBody>
          <a:bodyPr wrap="square" rtlCol="0">
            <a:spAutoFit/>
          </a:bodyPr>
          <a:lstStyle/>
          <a:p>
            <a:pPr algn="just">
              <a:lnSpc>
                <a:spcPct val="150000"/>
              </a:lnSpc>
            </a:pPr>
            <a:r>
              <a:rPr lang="es-ES_tradnl" sz="1400" dirty="0" smtClean="0">
                <a:solidFill>
                  <a:schemeClr val="bg1"/>
                </a:solidFill>
              </a:rPr>
              <a:t>Se </a:t>
            </a:r>
            <a:r>
              <a:rPr lang="es-ES_tradnl" sz="1400" dirty="0">
                <a:solidFill>
                  <a:schemeClr val="bg1"/>
                </a:solidFill>
              </a:rPr>
              <a:t>encargara de gestionar, recomendar y mantener a los suplidores.</a:t>
            </a:r>
            <a:endParaRPr lang="es-DO" sz="1400" dirty="0">
              <a:solidFill>
                <a:schemeClr val="bg1"/>
              </a:solidFill>
            </a:endParaRPr>
          </a:p>
        </p:txBody>
      </p:sp>
    </p:spTree>
    <p:extLst>
      <p:ext uri="{BB962C8B-B14F-4D97-AF65-F5344CB8AC3E}">
        <p14:creationId xmlns:p14="http://schemas.microsoft.com/office/powerpoint/2010/main" val="4254058502"/>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Rectangle 7"/>
          <p:cNvSpPr/>
          <p:nvPr/>
        </p:nvSpPr>
        <p:spPr>
          <a:xfrm>
            <a:off x="2983832" y="1678405"/>
            <a:ext cx="9208168" cy="5179595"/>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9" name="Rectangle 8"/>
          <p:cNvSpPr/>
          <p:nvPr/>
        </p:nvSpPr>
        <p:spPr>
          <a:xfrm>
            <a:off x="5269832" y="2964279"/>
            <a:ext cx="6922168" cy="389372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Rectangle 9"/>
          <p:cNvSpPr/>
          <p:nvPr/>
        </p:nvSpPr>
        <p:spPr>
          <a:xfrm>
            <a:off x="7272426" y="4090736"/>
            <a:ext cx="4919574" cy="27672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TextBox 10"/>
          <p:cNvSpPr txBox="1"/>
          <p:nvPr/>
        </p:nvSpPr>
        <p:spPr>
          <a:xfrm>
            <a:off x="10387196" y="-88462"/>
            <a:ext cx="1489314" cy="1785104"/>
          </a:xfrm>
          <a:prstGeom prst="rect">
            <a:avLst/>
          </a:prstGeom>
          <a:noFill/>
        </p:spPr>
        <p:txBody>
          <a:bodyPr wrap="square" rtlCol="0">
            <a:spAutoFit/>
          </a:bodyPr>
          <a:lstStyle/>
          <a:p>
            <a:r>
              <a:rPr lang="en-US" sz="11000" b="1" dirty="0" smtClean="0"/>
              <a:t>IT</a:t>
            </a:r>
            <a:endParaRPr lang="es-ES_tradnl" sz="11000" b="1" dirty="0"/>
          </a:p>
        </p:txBody>
      </p:sp>
      <p:sp>
        <p:nvSpPr>
          <p:cNvPr id="12" name="TextBox 11"/>
          <p:cNvSpPr txBox="1"/>
          <p:nvPr/>
        </p:nvSpPr>
        <p:spPr>
          <a:xfrm>
            <a:off x="5436973" y="1868795"/>
            <a:ext cx="6755027" cy="923330"/>
          </a:xfrm>
          <a:prstGeom prst="rect">
            <a:avLst/>
          </a:prstGeom>
          <a:noFill/>
        </p:spPr>
        <p:txBody>
          <a:bodyPr wrap="square" rtlCol="0">
            <a:spAutoFit/>
          </a:bodyPr>
          <a:lstStyle/>
          <a:p>
            <a:r>
              <a:rPr lang="en-US" sz="5400" b="1" dirty="0" smtClean="0"/>
              <a:t>VENTAS Y MERCADEO</a:t>
            </a:r>
            <a:endParaRPr lang="es-ES_tradnl" sz="5400" b="1" dirty="0"/>
          </a:p>
        </p:txBody>
      </p:sp>
      <p:sp>
        <p:nvSpPr>
          <p:cNvPr id="13" name="TextBox 12"/>
          <p:cNvSpPr txBox="1"/>
          <p:nvPr/>
        </p:nvSpPr>
        <p:spPr>
          <a:xfrm>
            <a:off x="7243604" y="3207463"/>
            <a:ext cx="4948396" cy="646331"/>
          </a:xfrm>
          <a:prstGeom prst="rect">
            <a:avLst/>
          </a:prstGeom>
          <a:noFill/>
        </p:spPr>
        <p:txBody>
          <a:bodyPr wrap="square" rtlCol="0">
            <a:spAutoFit/>
          </a:bodyPr>
          <a:lstStyle/>
          <a:p>
            <a:r>
              <a:rPr lang="en-US" sz="3600" b="1" dirty="0" smtClean="0"/>
              <a:t>RELACIONES PÚBLICAS</a:t>
            </a:r>
            <a:endParaRPr lang="es-ES_tradnl" sz="3600" b="1" dirty="0"/>
          </a:p>
        </p:txBody>
      </p:sp>
      <p:sp>
        <p:nvSpPr>
          <p:cNvPr id="15" name="Rectangle 14"/>
          <p:cNvSpPr/>
          <p:nvPr/>
        </p:nvSpPr>
        <p:spPr>
          <a:xfrm>
            <a:off x="9029050" y="5077326"/>
            <a:ext cx="3162950" cy="1779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836" y="5425485"/>
            <a:ext cx="1191378" cy="1179094"/>
          </a:xfrm>
          <a:prstGeom prst="rect">
            <a:avLst/>
          </a:prstGeom>
        </p:spPr>
      </p:pic>
      <p:sp>
        <p:nvSpPr>
          <p:cNvPr id="18" name="TextBox 17"/>
          <p:cNvSpPr txBox="1"/>
          <p:nvPr/>
        </p:nvSpPr>
        <p:spPr>
          <a:xfrm>
            <a:off x="235569" y="1635155"/>
            <a:ext cx="2512694" cy="3737946"/>
          </a:xfrm>
          <a:prstGeom prst="rect">
            <a:avLst/>
          </a:prstGeom>
          <a:noFill/>
        </p:spPr>
        <p:txBody>
          <a:bodyPr wrap="square" rtlCol="0">
            <a:spAutoFit/>
          </a:bodyPr>
          <a:lstStyle/>
          <a:p>
            <a:pPr algn="just">
              <a:lnSpc>
                <a:spcPct val="150000"/>
              </a:lnSpc>
            </a:pPr>
            <a:r>
              <a:rPr lang="es-ES_tradnl" sz="2000" dirty="0">
                <a:solidFill>
                  <a:schemeClr val="bg1"/>
                </a:solidFill>
              </a:rPr>
              <a:t>Se encargara de mantener la plataforma, crear nuevos proyectos dentro de la misma, tomar decisiones a lo que tecnología se refiere.</a:t>
            </a:r>
            <a:endParaRPr lang="en-US" sz="2000" b="1" dirty="0" smtClean="0">
              <a:solidFill>
                <a:schemeClr val="bg1"/>
              </a:solidFill>
            </a:endParaRPr>
          </a:p>
        </p:txBody>
      </p:sp>
      <p:sp>
        <p:nvSpPr>
          <p:cNvPr id="14" name="TextBox 13"/>
          <p:cNvSpPr txBox="1"/>
          <p:nvPr/>
        </p:nvSpPr>
        <p:spPr>
          <a:xfrm>
            <a:off x="3161060" y="2873870"/>
            <a:ext cx="1873204" cy="3647152"/>
          </a:xfrm>
          <a:prstGeom prst="rect">
            <a:avLst/>
          </a:prstGeom>
          <a:noFill/>
        </p:spPr>
        <p:txBody>
          <a:bodyPr wrap="square" rtlCol="0">
            <a:spAutoFit/>
          </a:bodyPr>
          <a:lstStyle/>
          <a:p>
            <a:pPr algn="just">
              <a:lnSpc>
                <a:spcPct val="150000"/>
              </a:lnSpc>
            </a:pPr>
            <a:r>
              <a:rPr lang="es-DO" sz="1400" b="1" dirty="0" smtClean="0">
                <a:solidFill>
                  <a:schemeClr val="bg1"/>
                </a:solidFill>
              </a:rPr>
              <a:t> </a:t>
            </a:r>
            <a:r>
              <a:rPr lang="es-ES_tradnl" sz="1400" dirty="0" smtClean="0">
                <a:solidFill>
                  <a:schemeClr val="bg1"/>
                </a:solidFill>
              </a:rPr>
              <a:t>Se </a:t>
            </a:r>
            <a:r>
              <a:rPr lang="es-ES_tradnl" sz="1400" dirty="0">
                <a:solidFill>
                  <a:schemeClr val="bg1"/>
                </a:solidFill>
              </a:rPr>
              <a:t>encargara de captar nuevos clientes, recomendar al Director de IT métodos de ventas para que la implementen en la plataforma. Es la única persona que puede tomar decisiones de Mercadeo Offline como Digital.</a:t>
            </a:r>
            <a:endParaRPr lang="es-DO" sz="1400" b="1" dirty="0" smtClean="0">
              <a:solidFill>
                <a:schemeClr val="bg1"/>
              </a:solidFill>
            </a:endParaRPr>
          </a:p>
        </p:txBody>
      </p:sp>
      <p:sp>
        <p:nvSpPr>
          <p:cNvPr id="19" name="TextBox 18"/>
          <p:cNvSpPr txBox="1"/>
          <p:nvPr/>
        </p:nvSpPr>
        <p:spPr>
          <a:xfrm>
            <a:off x="5269832" y="4017244"/>
            <a:ext cx="1973772" cy="2062103"/>
          </a:xfrm>
          <a:prstGeom prst="rect">
            <a:avLst/>
          </a:prstGeom>
          <a:noFill/>
        </p:spPr>
        <p:txBody>
          <a:bodyPr wrap="square" rtlCol="0">
            <a:spAutoFit/>
          </a:bodyPr>
          <a:lstStyle/>
          <a:p>
            <a:pPr algn="just"/>
            <a:r>
              <a:rPr lang="es-ES_tradnl" sz="1600" dirty="0">
                <a:solidFill>
                  <a:schemeClr val="bg1"/>
                </a:solidFill>
              </a:rPr>
              <a:t>Se encargara de comunicar todo lo referente de la empresa como a la vez ser la cara de la misma si pasa cualquier eventualidad.</a:t>
            </a:r>
            <a:endParaRPr lang="es-DO" sz="1600" dirty="0">
              <a:solidFill>
                <a:schemeClr val="bg1"/>
              </a:solidFill>
            </a:endParaRPr>
          </a:p>
        </p:txBody>
      </p:sp>
    </p:spTree>
    <p:extLst>
      <p:ext uri="{BB962C8B-B14F-4D97-AF65-F5344CB8AC3E}">
        <p14:creationId xmlns:p14="http://schemas.microsoft.com/office/powerpoint/2010/main" val="72040723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thoughtcatalog.files.wordpress.com/2014/02/shutterstock_153401855.jpg?w=12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1261"/>
            <a:ext cx="12192000" cy="815848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90581" y="264693"/>
            <a:ext cx="5201418" cy="707886"/>
          </a:xfrm>
          <a:prstGeom prst="rect">
            <a:avLst/>
          </a:prstGeom>
          <a:solidFill>
            <a:srgbClr val="97942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6" name="TextBox 5"/>
          <p:cNvSpPr txBox="1"/>
          <p:nvPr/>
        </p:nvSpPr>
        <p:spPr>
          <a:xfrm>
            <a:off x="6990581" y="264693"/>
            <a:ext cx="5203860" cy="677108"/>
          </a:xfrm>
          <a:prstGeom prst="rect">
            <a:avLst/>
          </a:prstGeom>
          <a:noFill/>
        </p:spPr>
        <p:txBody>
          <a:bodyPr wrap="none" rtlCol="0">
            <a:spAutoFit/>
          </a:bodyPr>
          <a:lstStyle/>
          <a:p>
            <a:r>
              <a:rPr lang="es-ES_tradnl" sz="3800" dirty="0" smtClean="0">
                <a:solidFill>
                  <a:schemeClr val="bg1"/>
                </a:solidFill>
              </a:rPr>
              <a:t>¿NO SABES QUÉ COMER?</a:t>
            </a:r>
            <a:endParaRPr lang="es-ES_tradnl" sz="3800" dirty="0">
              <a:solidFill>
                <a:schemeClr val="bg1"/>
              </a:solidFill>
            </a:endParaRPr>
          </a:p>
        </p:txBody>
      </p:sp>
    </p:spTree>
    <p:extLst>
      <p:ext uri="{BB962C8B-B14F-4D97-AF65-F5344CB8AC3E}">
        <p14:creationId xmlns:p14="http://schemas.microsoft.com/office/powerpoint/2010/main" val="92827570"/>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Rectangle 7"/>
          <p:cNvSpPr/>
          <p:nvPr/>
        </p:nvSpPr>
        <p:spPr>
          <a:xfrm>
            <a:off x="2983832" y="1678405"/>
            <a:ext cx="9208168" cy="5179595"/>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bg1"/>
              </a:solidFill>
            </a:endParaRPr>
          </a:p>
        </p:txBody>
      </p:sp>
      <p:sp>
        <p:nvSpPr>
          <p:cNvPr id="9" name="Rectangle 8"/>
          <p:cNvSpPr/>
          <p:nvPr/>
        </p:nvSpPr>
        <p:spPr>
          <a:xfrm>
            <a:off x="5269832" y="2964279"/>
            <a:ext cx="6922168" cy="389372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Rectangle 9"/>
          <p:cNvSpPr/>
          <p:nvPr/>
        </p:nvSpPr>
        <p:spPr>
          <a:xfrm>
            <a:off x="7272426" y="4090736"/>
            <a:ext cx="4919574" cy="27672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TextBox 10"/>
          <p:cNvSpPr txBox="1"/>
          <p:nvPr/>
        </p:nvSpPr>
        <p:spPr>
          <a:xfrm>
            <a:off x="4651994" y="-88462"/>
            <a:ext cx="7540006" cy="1569660"/>
          </a:xfrm>
          <a:prstGeom prst="rect">
            <a:avLst/>
          </a:prstGeom>
          <a:noFill/>
        </p:spPr>
        <p:txBody>
          <a:bodyPr wrap="square" rtlCol="0">
            <a:spAutoFit/>
          </a:bodyPr>
          <a:lstStyle/>
          <a:p>
            <a:r>
              <a:rPr lang="en-US" sz="9600" b="1" dirty="0" smtClean="0"/>
              <a:t>SERV. CLIENTE</a:t>
            </a:r>
            <a:endParaRPr lang="es-ES_tradnl" sz="9600" b="1" dirty="0"/>
          </a:p>
        </p:txBody>
      </p:sp>
      <p:sp>
        <p:nvSpPr>
          <p:cNvPr id="12" name="TextBox 11"/>
          <p:cNvSpPr txBox="1"/>
          <p:nvPr/>
        </p:nvSpPr>
        <p:spPr>
          <a:xfrm>
            <a:off x="6721434" y="1708638"/>
            <a:ext cx="5314047" cy="1323439"/>
          </a:xfrm>
          <a:prstGeom prst="rect">
            <a:avLst/>
          </a:prstGeom>
          <a:noFill/>
        </p:spPr>
        <p:txBody>
          <a:bodyPr wrap="square" rtlCol="0">
            <a:spAutoFit/>
          </a:bodyPr>
          <a:lstStyle/>
          <a:p>
            <a:r>
              <a:rPr lang="en-US" sz="8000" b="1" dirty="0" smtClean="0"/>
              <a:t>TERAPEUTA</a:t>
            </a:r>
            <a:endParaRPr lang="es-ES_tradnl" sz="8000" b="1" dirty="0"/>
          </a:p>
        </p:txBody>
      </p:sp>
      <p:sp>
        <p:nvSpPr>
          <p:cNvPr id="13" name="TextBox 12"/>
          <p:cNvSpPr txBox="1"/>
          <p:nvPr/>
        </p:nvSpPr>
        <p:spPr>
          <a:xfrm>
            <a:off x="8443356" y="3207463"/>
            <a:ext cx="3592125" cy="707886"/>
          </a:xfrm>
          <a:prstGeom prst="rect">
            <a:avLst/>
          </a:prstGeom>
          <a:noFill/>
        </p:spPr>
        <p:txBody>
          <a:bodyPr wrap="square" rtlCol="0">
            <a:spAutoFit/>
          </a:bodyPr>
          <a:lstStyle/>
          <a:p>
            <a:r>
              <a:rPr lang="en-US" sz="4000" b="1" dirty="0" smtClean="0"/>
              <a:t>NUTRICIONISTA</a:t>
            </a:r>
            <a:endParaRPr lang="es-ES_tradnl" sz="4000" b="1" dirty="0"/>
          </a:p>
        </p:txBody>
      </p:sp>
      <p:sp>
        <p:nvSpPr>
          <p:cNvPr id="15" name="Rectangle 14"/>
          <p:cNvSpPr/>
          <p:nvPr/>
        </p:nvSpPr>
        <p:spPr>
          <a:xfrm>
            <a:off x="9029050" y="5077326"/>
            <a:ext cx="3162950" cy="1779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6" name="TextBox 15"/>
          <p:cNvSpPr txBox="1"/>
          <p:nvPr/>
        </p:nvSpPr>
        <p:spPr>
          <a:xfrm>
            <a:off x="10014836" y="4333705"/>
            <a:ext cx="2020645" cy="523220"/>
          </a:xfrm>
          <a:prstGeom prst="rect">
            <a:avLst/>
          </a:prstGeom>
          <a:noFill/>
        </p:spPr>
        <p:txBody>
          <a:bodyPr wrap="square" rtlCol="0">
            <a:spAutoFit/>
          </a:bodyPr>
          <a:lstStyle/>
          <a:p>
            <a:r>
              <a:rPr lang="es-DO" sz="2800" b="1" dirty="0" smtClean="0"/>
              <a:t>PSICÓLOGO</a:t>
            </a:r>
            <a:endParaRPr lang="es-ES_tradnl" sz="2800" b="1" dirty="0"/>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836" y="5425485"/>
            <a:ext cx="1191378" cy="1179094"/>
          </a:xfrm>
          <a:prstGeom prst="rect">
            <a:avLst/>
          </a:prstGeom>
        </p:spPr>
      </p:pic>
      <p:sp>
        <p:nvSpPr>
          <p:cNvPr id="18" name="TextBox 17"/>
          <p:cNvSpPr txBox="1"/>
          <p:nvPr/>
        </p:nvSpPr>
        <p:spPr>
          <a:xfrm>
            <a:off x="235569" y="1635155"/>
            <a:ext cx="2512694" cy="1015663"/>
          </a:xfrm>
          <a:prstGeom prst="rect">
            <a:avLst/>
          </a:prstGeom>
          <a:noFill/>
        </p:spPr>
        <p:txBody>
          <a:bodyPr wrap="square" rtlCol="0">
            <a:spAutoFit/>
          </a:bodyPr>
          <a:lstStyle/>
          <a:p>
            <a:pPr algn="just"/>
            <a:r>
              <a:rPr lang="es-ES_tradnl" sz="2000" dirty="0">
                <a:solidFill>
                  <a:schemeClr val="bg1"/>
                </a:solidFill>
              </a:rPr>
              <a:t>Ayudar, recomendar, verificar todo lo que el cliente necesita.</a:t>
            </a:r>
            <a:endParaRPr lang="es-DO" sz="2000" dirty="0">
              <a:solidFill>
                <a:schemeClr val="bg1"/>
              </a:solidFill>
            </a:endParaRPr>
          </a:p>
        </p:txBody>
      </p:sp>
      <p:sp>
        <p:nvSpPr>
          <p:cNvPr id="14" name="TextBox 13"/>
          <p:cNvSpPr txBox="1"/>
          <p:nvPr/>
        </p:nvSpPr>
        <p:spPr>
          <a:xfrm>
            <a:off x="3161060" y="2873870"/>
            <a:ext cx="1873204" cy="2031325"/>
          </a:xfrm>
          <a:prstGeom prst="rect">
            <a:avLst/>
          </a:prstGeom>
          <a:noFill/>
        </p:spPr>
        <p:txBody>
          <a:bodyPr wrap="square" rtlCol="0">
            <a:spAutoFit/>
          </a:bodyPr>
          <a:lstStyle/>
          <a:p>
            <a:r>
              <a:rPr lang="es-ES_tradnl" dirty="0">
                <a:solidFill>
                  <a:schemeClr val="bg1"/>
                </a:solidFill>
              </a:rPr>
              <a:t>Estrictamente es la única persona con capacidad de realizar terapias y recomendar medicamentos o suplementos.</a:t>
            </a:r>
            <a:endParaRPr lang="es-DO" dirty="0">
              <a:solidFill>
                <a:schemeClr val="bg1"/>
              </a:solidFill>
            </a:endParaRPr>
          </a:p>
        </p:txBody>
      </p:sp>
      <p:sp>
        <p:nvSpPr>
          <p:cNvPr id="19" name="TextBox 18"/>
          <p:cNvSpPr txBox="1"/>
          <p:nvPr/>
        </p:nvSpPr>
        <p:spPr>
          <a:xfrm>
            <a:off x="5269832" y="4017244"/>
            <a:ext cx="1973772" cy="2354491"/>
          </a:xfrm>
          <a:prstGeom prst="rect">
            <a:avLst/>
          </a:prstGeom>
          <a:noFill/>
        </p:spPr>
        <p:txBody>
          <a:bodyPr wrap="square" rtlCol="0">
            <a:spAutoFit/>
          </a:bodyPr>
          <a:lstStyle/>
          <a:p>
            <a:pPr algn="just">
              <a:lnSpc>
                <a:spcPct val="150000"/>
              </a:lnSpc>
            </a:pPr>
            <a:r>
              <a:rPr lang="es-ES_tradnl" sz="1400" dirty="0">
                <a:solidFill>
                  <a:schemeClr val="bg1"/>
                </a:solidFill>
              </a:rPr>
              <a:t>Se encargara de recomendar, verificar y monitorear las comidas que los clientes requieran dependiendo de su condición física y psicológica.</a:t>
            </a:r>
            <a:endParaRPr lang="en-US" sz="1400" b="1" dirty="0" smtClean="0">
              <a:solidFill>
                <a:schemeClr val="bg1"/>
              </a:solidFill>
            </a:endParaRPr>
          </a:p>
        </p:txBody>
      </p:sp>
      <p:sp>
        <p:nvSpPr>
          <p:cNvPr id="20" name="TextBox 19"/>
          <p:cNvSpPr txBox="1"/>
          <p:nvPr/>
        </p:nvSpPr>
        <p:spPr>
          <a:xfrm>
            <a:off x="7295108" y="5075815"/>
            <a:ext cx="1705120" cy="1246495"/>
          </a:xfrm>
          <a:prstGeom prst="rect">
            <a:avLst/>
          </a:prstGeom>
          <a:noFill/>
        </p:spPr>
        <p:txBody>
          <a:bodyPr wrap="square" rtlCol="0">
            <a:spAutoFit/>
          </a:bodyPr>
          <a:lstStyle/>
          <a:p>
            <a:pPr algn="just">
              <a:lnSpc>
                <a:spcPct val="150000"/>
              </a:lnSpc>
            </a:pPr>
            <a:r>
              <a:rPr lang="es-ES_tradnl" sz="1000" dirty="0">
                <a:solidFill>
                  <a:schemeClr val="bg1"/>
                </a:solidFill>
              </a:rPr>
              <a:t>Se encargara de evaluar al cliente psicológicamente y realizar un reporte para ser entregado al nutricionista y terapeuta.</a:t>
            </a:r>
            <a:endParaRPr lang="es-DO" sz="1000" dirty="0">
              <a:solidFill>
                <a:schemeClr val="bg1"/>
              </a:solidFill>
            </a:endParaRPr>
          </a:p>
        </p:txBody>
      </p:sp>
    </p:spTree>
    <p:extLst>
      <p:ext uri="{BB962C8B-B14F-4D97-AF65-F5344CB8AC3E}">
        <p14:creationId xmlns:p14="http://schemas.microsoft.com/office/powerpoint/2010/main" val="3216243662"/>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Rectangle 7"/>
          <p:cNvSpPr/>
          <p:nvPr/>
        </p:nvSpPr>
        <p:spPr>
          <a:xfrm>
            <a:off x="2983832" y="1678405"/>
            <a:ext cx="9208168" cy="5179595"/>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solidFill>
                <a:schemeClr val="bg1"/>
              </a:solidFill>
            </a:endParaRPr>
          </a:p>
        </p:txBody>
      </p:sp>
      <p:sp>
        <p:nvSpPr>
          <p:cNvPr id="9" name="Rectangle 8"/>
          <p:cNvSpPr/>
          <p:nvPr/>
        </p:nvSpPr>
        <p:spPr>
          <a:xfrm>
            <a:off x="5269832" y="2964279"/>
            <a:ext cx="6922168" cy="389372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Rectangle 9"/>
          <p:cNvSpPr/>
          <p:nvPr/>
        </p:nvSpPr>
        <p:spPr>
          <a:xfrm>
            <a:off x="7272426" y="4090736"/>
            <a:ext cx="4919574" cy="27672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TextBox 10"/>
          <p:cNvSpPr txBox="1"/>
          <p:nvPr/>
        </p:nvSpPr>
        <p:spPr>
          <a:xfrm>
            <a:off x="3443844" y="239038"/>
            <a:ext cx="8748156" cy="1200329"/>
          </a:xfrm>
          <a:prstGeom prst="rect">
            <a:avLst/>
          </a:prstGeom>
          <a:noFill/>
        </p:spPr>
        <p:txBody>
          <a:bodyPr wrap="square" rtlCol="0">
            <a:spAutoFit/>
          </a:bodyPr>
          <a:lstStyle/>
          <a:p>
            <a:r>
              <a:rPr lang="en-US" sz="7200" b="1" dirty="0" smtClean="0"/>
              <a:t>PERSONAL TRAINERS</a:t>
            </a:r>
            <a:endParaRPr lang="es-ES_tradnl" sz="7200" b="1" dirty="0"/>
          </a:p>
        </p:txBody>
      </p:sp>
      <p:sp>
        <p:nvSpPr>
          <p:cNvPr id="12" name="TextBox 11"/>
          <p:cNvSpPr txBox="1"/>
          <p:nvPr/>
        </p:nvSpPr>
        <p:spPr>
          <a:xfrm>
            <a:off x="7295108" y="1708638"/>
            <a:ext cx="4740373" cy="1323439"/>
          </a:xfrm>
          <a:prstGeom prst="rect">
            <a:avLst/>
          </a:prstGeom>
          <a:noFill/>
        </p:spPr>
        <p:txBody>
          <a:bodyPr wrap="square" rtlCol="0">
            <a:spAutoFit/>
          </a:bodyPr>
          <a:lstStyle/>
          <a:p>
            <a:r>
              <a:rPr lang="en-US" sz="8000" b="1" dirty="0" smtClean="0"/>
              <a:t>LOGISTICA</a:t>
            </a:r>
            <a:endParaRPr lang="es-ES_tradnl" sz="8000" b="1" dirty="0"/>
          </a:p>
        </p:txBody>
      </p:sp>
      <p:sp>
        <p:nvSpPr>
          <p:cNvPr id="15" name="Rectangle 14"/>
          <p:cNvSpPr/>
          <p:nvPr/>
        </p:nvSpPr>
        <p:spPr>
          <a:xfrm>
            <a:off x="9029050" y="5077326"/>
            <a:ext cx="3162950" cy="1779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836" y="5425485"/>
            <a:ext cx="1191378" cy="1179094"/>
          </a:xfrm>
          <a:prstGeom prst="rect">
            <a:avLst/>
          </a:prstGeom>
        </p:spPr>
      </p:pic>
      <p:sp>
        <p:nvSpPr>
          <p:cNvPr id="18" name="TextBox 17"/>
          <p:cNvSpPr txBox="1"/>
          <p:nvPr/>
        </p:nvSpPr>
        <p:spPr>
          <a:xfrm>
            <a:off x="235569" y="1635155"/>
            <a:ext cx="2512694" cy="1938992"/>
          </a:xfrm>
          <a:prstGeom prst="rect">
            <a:avLst/>
          </a:prstGeom>
          <a:noFill/>
        </p:spPr>
        <p:txBody>
          <a:bodyPr wrap="square" rtlCol="0">
            <a:spAutoFit/>
          </a:bodyPr>
          <a:lstStyle/>
          <a:p>
            <a:pPr algn="just"/>
            <a:r>
              <a:rPr lang="es-ES_tradnl" sz="2000" dirty="0">
                <a:solidFill>
                  <a:schemeClr val="bg1"/>
                </a:solidFill>
              </a:rPr>
              <a:t>Son las únicas personas capacitadas para recomendar, entrenar y monitorear el progreso físico de los clientes.</a:t>
            </a:r>
            <a:endParaRPr lang="es-DO" sz="2000" dirty="0">
              <a:solidFill>
                <a:schemeClr val="bg1"/>
              </a:solidFill>
            </a:endParaRPr>
          </a:p>
        </p:txBody>
      </p:sp>
      <p:sp>
        <p:nvSpPr>
          <p:cNvPr id="14" name="TextBox 13"/>
          <p:cNvSpPr txBox="1"/>
          <p:nvPr/>
        </p:nvSpPr>
        <p:spPr>
          <a:xfrm>
            <a:off x="3161060" y="2873870"/>
            <a:ext cx="1873204" cy="2031325"/>
          </a:xfrm>
          <a:prstGeom prst="rect">
            <a:avLst/>
          </a:prstGeom>
          <a:noFill/>
        </p:spPr>
        <p:txBody>
          <a:bodyPr wrap="square" rtlCol="0">
            <a:spAutoFit/>
          </a:bodyPr>
          <a:lstStyle/>
          <a:p>
            <a:pPr algn="just"/>
            <a:r>
              <a:rPr lang="es-ES_tradnl" dirty="0">
                <a:solidFill>
                  <a:schemeClr val="bg1"/>
                </a:solidFill>
              </a:rPr>
              <a:t>Estas personas se encargaran de gestionar que las comidas se preparen y se envíen adecuadamente.</a:t>
            </a:r>
            <a:endParaRPr lang="es-DO" dirty="0">
              <a:solidFill>
                <a:schemeClr val="bg1"/>
              </a:solidFill>
            </a:endParaRPr>
          </a:p>
        </p:txBody>
      </p:sp>
    </p:spTree>
    <p:extLst>
      <p:ext uri="{BB962C8B-B14F-4D97-AF65-F5344CB8AC3E}">
        <p14:creationId xmlns:p14="http://schemas.microsoft.com/office/powerpoint/2010/main" val="712397283"/>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1" name="TextBox 20"/>
          <p:cNvSpPr txBox="1"/>
          <p:nvPr/>
        </p:nvSpPr>
        <p:spPr>
          <a:xfrm>
            <a:off x="572812" y="1289953"/>
            <a:ext cx="11046374" cy="707886"/>
          </a:xfrm>
          <a:prstGeom prst="rect">
            <a:avLst/>
          </a:prstGeom>
          <a:noFill/>
        </p:spPr>
        <p:txBody>
          <a:bodyPr wrap="square" rtlCol="0">
            <a:spAutoFit/>
          </a:bodyPr>
          <a:lstStyle/>
          <a:p>
            <a:pPr algn="ctr"/>
            <a:r>
              <a:rPr lang="es-ES_tradnl" sz="4000" b="1" u="sng" dirty="0" smtClean="0">
                <a:solidFill>
                  <a:schemeClr val="bg1"/>
                </a:solidFill>
              </a:rPr>
              <a:t>Clasificación de la Empresa</a:t>
            </a:r>
          </a:p>
        </p:txBody>
      </p:sp>
      <p:sp>
        <p:nvSpPr>
          <p:cNvPr id="4" name="Rectangle 3"/>
          <p:cNvSpPr/>
          <p:nvPr/>
        </p:nvSpPr>
        <p:spPr>
          <a:xfrm>
            <a:off x="864919" y="2909455"/>
            <a:ext cx="1769424" cy="1056903"/>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9" name="Rectangle 8"/>
          <p:cNvSpPr/>
          <p:nvPr/>
        </p:nvSpPr>
        <p:spPr>
          <a:xfrm>
            <a:off x="864919" y="3966358"/>
            <a:ext cx="1769424" cy="1056903"/>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Rectangle 9"/>
          <p:cNvSpPr/>
          <p:nvPr/>
        </p:nvSpPr>
        <p:spPr>
          <a:xfrm>
            <a:off x="864919" y="5023261"/>
            <a:ext cx="1769424" cy="1056903"/>
          </a:xfrm>
          <a:prstGeom prst="rect">
            <a:avLst/>
          </a:prstGeom>
          <a:solidFill>
            <a:srgbClr val="8CE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Rectangle 10"/>
          <p:cNvSpPr/>
          <p:nvPr/>
        </p:nvSpPr>
        <p:spPr>
          <a:xfrm>
            <a:off x="3038103" y="2909455"/>
            <a:ext cx="1769424" cy="1056903"/>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2" name="Rectangle 11"/>
          <p:cNvSpPr/>
          <p:nvPr/>
        </p:nvSpPr>
        <p:spPr>
          <a:xfrm>
            <a:off x="3038103" y="3966358"/>
            <a:ext cx="1769424" cy="1056903"/>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Rectangle 12"/>
          <p:cNvSpPr/>
          <p:nvPr/>
        </p:nvSpPr>
        <p:spPr>
          <a:xfrm>
            <a:off x="3038103" y="5023261"/>
            <a:ext cx="1769424" cy="1056903"/>
          </a:xfrm>
          <a:prstGeom prst="rect">
            <a:avLst/>
          </a:prstGeom>
          <a:solidFill>
            <a:srgbClr val="8CE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4" name="Rectangle 13"/>
          <p:cNvSpPr/>
          <p:nvPr/>
        </p:nvSpPr>
        <p:spPr>
          <a:xfrm>
            <a:off x="5211287" y="2909455"/>
            <a:ext cx="1769424" cy="1056903"/>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5" name="Rectangle 14"/>
          <p:cNvSpPr/>
          <p:nvPr/>
        </p:nvSpPr>
        <p:spPr>
          <a:xfrm>
            <a:off x="5211287" y="3966358"/>
            <a:ext cx="1769424" cy="1056903"/>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6" name="Rectangle 15"/>
          <p:cNvSpPr/>
          <p:nvPr/>
        </p:nvSpPr>
        <p:spPr>
          <a:xfrm>
            <a:off x="5211287" y="5023261"/>
            <a:ext cx="1769424" cy="1056903"/>
          </a:xfrm>
          <a:prstGeom prst="rect">
            <a:avLst/>
          </a:prstGeom>
          <a:solidFill>
            <a:srgbClr val="8CE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7" name="Rectangle 16"/>
          <p:cNvSpPr/>
          <p:nvPr/>
        </p:nvSpPr>
        <p:spPr>
          <a:xfrm>
            <a:off x="7384471" y="2909455"/>
            <a:ext cx="1769424" cy="1056903"/>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Rectangle 17"/>
          <p:cNvSpPr/>
          <p:nvPr/>
        </p:nvSpPr>
        <p:spPr>
          <a:xfrm>
            <a:off x="7384471" y="3966358"/>
            <a:ext cx="1769424" cy="1056903"/>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9" name="Rectangle 18"/>
          <p:cNvSpPr/>
          <p:nvPr/>
        </p:nvSpPr>
        <p:spPr>
          <a:xfrm>
            <a:off x="7384471" y="5023261"/>
            <a:ext cx="1769424" cy="1056903"/>
          </a:xfrm>
          <a:prstGeom prst="rect">
            <a:avLst/>
          </a:prstGeom>
          <a:solidFill>
            <a:srgbClr val="8CE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0" name="Rectangle 19"/>
          <p:cNvSpPr/>
          <p:nvPr/>
        </p:nvSpPr>
        <p:spPr>
          <a:xfrm>
            <a:off x="9557655" y="2909455"/>
            <a:ext cx="1769424" cy="1056903"/>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2" name="Rectangle 21"/>
          <p:cNvSpPr/>
          <p:nvPr/>
        </p:nvSpPr>
        <p:spPr>
          <a:xfrm>
            <a:off x="9557655" y="3966358"/>
            <a:ext cx="1769424" cy="1056903"/>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3" name="Rectangle 22"/>
          <p:cNvSpPr/>
          <p:nvPr/>
        </p:nvSpPr>
        <p:spPr>
          <a:xfrm>
            <a:off x="9557655" y="5023261"/>
            <a:ext cx="1769424" cy="1056903"/>
          </a:xfrm>
          <a:prstGeom prst="rect">
            <a:avLst/>
          </a:prstGeom>
          <a:solidFill>
            <a:srgbClr val="8CE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4" name="TextBox 23"/>
          <p:cNvSpPr txBox="1"/>
          <p:nvPr/>
        </p:nvSpPr>
        <p:spPr>
          <a:xfrm>
            <a:off x="864919" y="3231912"/>
            <a:ext cx="1769424" cy="400110"/>
          </a:xfrm>
          <a:prstGeom prst="rect">
            <a:avLst/>
          </a:prstGeom>
          <a:noFill/>
        </p:spPr>
        <p:txBody>
          <a:bodyPr wrap="square" rtlCol="0">
            <a:spAutoFit/>
          </a:bodyPr>
          <a:lstStyle/>
          <a:p>
            <a:pPr algn="ctr"/>
            <a:r>
              <a:rPr lang="es-ES_tradnl" sz="2000" b="1" dirty="0" smtClean="0">
                <a:solidFill>
                  <a:schemeClr val="bg1"/>
                </a:solidFill>
              </a:rPr>
              <a:t>TAMAÑO</a:t>
            </a:r>
            <a:endParaRPr lang="es-ES_tradnl" sz="2000" b="1" dirty="0">
              <a:solidFill>
                <a:schemeClr val="bg1"/>
              </a:solidFill>
            </a:endParaRPr>
          </a:p>
        </p:txBody>
      </p:sp>
      <p:sp>
        <p:nvSpPr>
          <p:cNvPr id="27" name="TextBox 26"/>
          <p:cNvSpPr txBox="1"/>
          <p:nvPr/>
        </p:nvSpPr>
        <p:spPr>
          <a:xfrm>
            <a:off x="3038103" y="3231912"/>
            <a:ext cx="1769424" cy="400110"/>
          </a:xfrm>
          <a:prstGeom prst="rect">
            <a:avLst/>
          </a:prstGeom>
          <a:noFill/>
        </p:spPr>
        <p:txBody>
          <a:bodyPr wrap="square" rtlCol="0">
            <a:spAutoFit/>
          </a:bodyPr>
          <a:lstStyle/>
          <a:p>
            <a:pPr algn="ctr"/>
            <a:r>
              <a:rPr lang="es-ES_tradnl" sz="2000" b="1" dirty="0" smtClean="0">
                <a:solidFill>
                  <a:schemeClr val="bg1"/>
                </a:solidFill>
              </a:rPr>
              <a:t>ECONÓMICO</a:t>
            </a:r>
            <a:endParaRPr lang="es-ES_tradnl" sz="2000" b="1" dirty="0">
              <a:solidFill>
                <a:schemeClr val="bg1"/>
              </a:solidFill>
            </a:endParaRPr>
          </a:p>
        </p:txBody>
      </p:sp>
      <p:sp>
        <p:nvSpPr>
          <p:cNvPr id="28" name="TextBox 27"/>
          <p:cNvSpPr txBox="1"/>
          <p:nvPr/>
        </p:nvSpPr>
        <p:spPr>
          <a:xfrm>
            <a:off x="5211287" y="3075057"/>
            <a:ext cx="1769424" cy="707886"/>
          </a:xfrm>
          <a:prstGeom prst="rect">
            <a:avLst/>
          </a:prstGeom>
          <a:noFill/>
        </p:spPr>
        <p:txBody>
          <a:bodyPr wrap="square" rtlCol="0">
            <a:spAutoFit/>
          </a:bodyPr>
          <a:lstStyle/>
          <a:p>
            <a:pPr algn="ctr"/>
            <a:r>
              <a:rPr lang="es-ES_tradnl" sz="2000" b="1" dirty="0" smtClean="0">
                <a:solidFill>
                  <a:schemeClr val="bg1"/>
                </a:solidFill>
              </a:rPr>
              <a:t>ORIGEN CAPITAL</a:t>
            </a:r>
            <a:endParaRPr lang="es-ES_tradnl" sz="2000" b="1" dirty="0">
              <a:solidFill>
                <a:schemeClr val="bg1"/>
              </a:solidFill>
            </a:endParaRPr>
          </a:p>
        </p:txBody>
      </p:sp>
      <p:sp>
        <p:nvSpPr>
          <p:cNvPr id="29" name="TextBox 28"/>
          <p:cNvSpPr txBox="1"/>
          <p:nvPr/>
        </p:nvSpPr>
        <p:spPr>
          <a:xfrm>
            <a:off x="7384471" y="3231912"/>
            <a:ext cx="1769424" cy="400110"/>
          </a:xfrm>
          <a:prstGeom prst="rect">
            <a:avLst/>
          </a:prstGeom>
          <a:noFill/>
        </p:spPr>
        <p:txBody>
          <a:bodyPr wrap="square" rtlCol="0">
            <a:spAutoFit/>
          </a:bodyPr>
          <a:lstStyle/>
          <a:p>
            <a:pPr algn="ctr"/>
            <a:r>
              <a:rPr lang="es-ES_tradnl" sz="2000" b="1" dirty="0" smtClean="0">
                <a:solidFill>
                  <a:schemeClr val="bg1"/>
                </a:solidFill>
              </a:rPr>
              <a:t>PROPIETARIOS</a:t>
            </a:r>
            <a:endParaRPr lang="es-ES_tradnl" sz="2000" b="1" dirty="0">
              <a:solidFill>
                <a:schemeClr val="bg1"/>
              </a:solidFill>
            </a:endParaRPr>
          </a:p>
        </p:txBody>
      </p:sp>
      <p:sp>
        <p:nvSpPr>
          <p:cNvPr id="30" name="TextBox 29"/>
          <p:cNvSpPr txBox="1"/>
          <p:nvPr/>
        </p:nvSpPr>
        <p:spPr>
          <a:xfrm>
            <a:off x="9549737" y="3075057"/>
            <a:ext cx="1769424" cy="707886"/>
          </a:xfrm>
          <a:prstGeom prst="rect">
            <a:avLst/>
          </a:prstGeom>
          <a:noFill/>
        </p:spPr>
        <p:txBody>
          <a:bodyPr wrap="square" rtlCol="0">
            <a:spAutoFit/>
          </a:bodyPr>
          <a:lstStyle/>
          <a:p>
            <a:pPr algn="ctr"/>
            <a:r>
              <a:rPr lang="es-ES_tradnl" sz="2000" b="1" dirty="0" smtClean="0">
                <a:solidFill>
                  <a:schemeClr val="bg1"/>
                </a:solidFill>
              </a:rPr>
              <a:t>FUNCIÓN SOCIAL</a:t>
            </a:r>
            <a:endParaRPr lang="es-ES_tradnl" sz="2000" b="1" dirty="0">
              <a:solidFill>
                <a:schemeClr val="bg1"/>
              </a:solidFill>
            </a:endParaRPr>
          </a:p>
        </p:txBody>
      </p:sp>
      <p:sp>
        <p:nvSpPr>
          <p:cNvPr id="31" name="TextBox 30"/>
          <p:cNvSpPr txBox="1"/>
          <p:nvPr/>
        </p:nvSpPr>
        <p:spPr>
          <a:xfrm>
            <a:off x="864919" y="4266452"/>
            <a:ext cx="1769424" cy="400110"/>
          </a:xfrm>
          <a:prstGeom prst="rect">
            <a:avLst/>
          </a:prstGeom>
          <a:noFill/>
        </p:spPr>
        <p:txBody>
          <a:bodyPr wrap="square" rtlCol="0">
            <a:spAutoFit/>
          </a:bodyPr>
          <a:lstStyle/>
          <a:p>
            <a:pPr algn="ctr"/>
            <a:r>
              <a:rPr lang="es-ES_tradnl" sz="2000" b="1" dirty="0" smtClean="0">
                <a:solidFill>
                  <a:schemeClr val="bg1"/>
                </a:solidFill>
              </a:rPr>
              <a:t>PEQUEÑA</a:t>
            </a:r>
            <a:endParaRPr lang="es-ES_tradnl" sz="2000" b="1" dirty="0">
              <a:solidFill>
                <a:schemeClr val="bg1"/>
              </a:solidFill>
            </a:endParaRPr>
          </a:p>
        </p:txBody>
      </p:sp>
      <p:sp>
        <p:nvSpPr>
          <p:cNvPr id="32" name="TextBox 31"/>
          <p:cNvSpPr txBox="1"/>
          <p:nvPr/>
        </p:nvSpPr>
        <p:spPr>
          <a:xfrm>
            <a:off x="3038103" y="4266452"/>
            <a:ext cx="1769424" cy="400110"/>
          </a:xfrm>
          <a:prstGeom prst="rect">
            <a:avLst/>
          </a:prstGeom>
          <a:noFill/>
        </p:spPr>
        <p:txBody>
          <a:bodyPr wrap="square" rtlCol="0">
            <a:spAutoFit/>
          </a:bodyPr>
          <a:lstStyle/>
          <a:p>
            <a:pPr algn="ctr"/>
            <a:r>
              <a:rPr lang="es-ES_tradnl" sz="2000" b="1" dirty="0" smtClean="0">
                <a:solidFill>
                  <a:schemeClr val="bg1"/>
                </a:solidFill>
              </a:rPr>
              <a:t>SERVICIOS</a:t>
            </a:r>
            <a:endParaRPr lang="es-ES_tradnl" sz="2000" b="1" dirty="0">
              <a:solidFill>
                <a:schemeClr val="bg1"/>
              </a:solidFill>
            </a:endParaRPr>
          </a:p>
        </p:txBody>
      </p:sp>
      <p:sp>
        <p:nvSpPr>
          <p:cNvPr id="33" name="TextBox 32"/>
          <p:cNvSpPr txBox="1"/>
          <p:nvPr/>
        </p:nvSpPr>
        <p:spPr>
          <a:xfrm>
            <a:off x="5211287" y="4258035"/>
            <a:ext cx="1769424" cy="400110"/>
          </a:xfrm>
          <a:prstGeom prst="rect">
            <a:avLst/>
          </a:prstGeom>
          <a:noFill/>
        </p:spPr>
        <p:txBody>
          <a:bodyPr wrap="square" rtlCol="0">
            <a:spAutoFit/>
          </a:bodyPr>
          <a:lstStyle/>
          <a:p>
            <a:pPr algn="ctr"/>
            <a:r>
              <a:rPr lang="es-ES_tradnl" sz="2000" b="1" dirty="0" smtClean="0">
                <a:solidFill>
                  <a:schemeClr val="bg1"/>
                </a:solidFill>
              </a:rPr>
              <a:t>PRIVADO</a:t>
            </a:r>
            <a:endParaRPr lang="es-ES_tradnl" sz="2000" b="1" dirty="0">
              <a:solidFill>
                <a:schemeClr val="bg1"/>
              </a:solidFill>
            </a:endParaRPr>
          </a:p>
        </p:txBody>
      </p:sp>
      <p:sp>
        <p:nvSpPr>
          <p:cNvPr id="34" name="TextBox 33"/>
          <p:cNvSpPr txBox="1"/>
          <p:nvPr/>
        </p:nvSpPr>
        <p:spPr>
          <a:xfrm>
            <a:off x="7384471" y="4266452"/>
            <a:ext cx="1769424" cy="400110"/>
          </a:xfrm>
          <a:prstGeom prst="rect">
            <a:avLst/>
          </a:prstGeom>
          <a:noFill/>
        </p:spPr>
        <p:txBody>
          <a:bodyPr wrap="square" rtlCol="0">
            <a:spAutoFit/>
          </a:bodyPr>
          <a:lstStyle/>
          <a:p>
            <a:pPr algn="ctr"/>
            <a:r>
              <a:rPr lang="es-ES_tradnl" sz="2000" b="1" dirty="0" smtClean="0">
                <a:solidFill>
                  <a:schemeClr val="bg1"/>
                </a:solidFill>
              </a:rPr>
              <a:t>SOCIEDAD</a:t>
            </a:r>
            <a:endParaRPr lang="es-ES_tradnl" sz="2000" b="1" dirty="0">
              <a:solidFill>
                <a:schemeClr val="bg1"/>
              </a:solidFill>
            </a:endParaRPr>
          </a:p>
        </p:txBody>
      </p:sp>
      <p:sp>
        <p:nvSpPr>
          <p:cNvPr id="35" name="TextBox 34"/>
          <p:cNvSpPr txBox="1"/>
          <p:nvPr/>
        </p:nvSpPr>
        <p:spPr>
          <a:xfrm>
            <a:off x="9549737" y="4109597"/>
            <a:ext cx="1769424" cy="707886"/>
          </a:xfrm>
          <a:prstGeom prst="rect">
            <a:avLst/>
          </a:prstGeom>
          <a:noFill/>
        </p:spPr>
        <p:txBody>
          <a:bodyPr wrap="square" rtlCol="0">
            <a:spAutoFit/>
          </a:bodyPr>
          <a:lstStyle/>
          <a:p>
            <a:pPr algn="ctr"/>
            <a:r>
              <a:rPr lang="es-ES_tradnl" sz="2000" b="1" dirty="0" smtClean="0">
                <a:solidFill>
                  <a:schemeClr val="bg1"/>
                </a:solidFill>
              </a:rPr>
              <a:t>TRABAJO ASOCIADO</a:t>
            </a:r>
            <a:endParaRPr lang="es-ES_tradnl" sz="2000" b="1" dirty="0">
              <a:solidFill>
                <a:schemeClr val="bg1"/>
              </a:solidFill>
            </a:endParaRPr>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1179" y="5023261"/>
            <a:ext cx="1056903" cy="1056903"/>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466" y="5023261"/>
            <a:ext cx="1062698" cy="1062697"/>
          </a:xfrm>
          <a:prstGeom prst="rect">
            <a:avLst/>
          </a:prstGeom>
        </p:spPr>
      </p:pic>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9654" y="5118265"/>
            <a:ext cx="860434" cy="860434"/>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6012" y="5023261"/>
            <a:ext cx="1046342" cy="1046342"/>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19196" y="5023261"/>
            <a:ext cx="1046342" cy="1046342"/>
          </a:xfrm>
          <a:prstGeom prst="rect">
            <a:avLst/>
          </a:prstGeom>
        </p:spPr>
      </p:pic>
    </p:spTree>
    <p:extLst>
      <p:ext uri="{BB962C8B-B14F-4D97-AF65-F5344CB8AC3E}">
        <p14:creationId xmlns:p14="http://schemas.microsoft.com/office/powerpoint/2010/main" val="1710336158"/>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1" name="TextBox 40"/>
          <p:cNvSpPr txBox="1"/>
          <p:nvPr/>
        </p:nvSpPr>
        <p:spPr>
          <a:xfrm>
            <a:off x="572812" y="2497976"/>
            <a:ext cx="11046374" cy="1569660"/>
          </a:xfrm>
          <a:prstGeom prst="rect">
            <a:avLst/>
          </a:prstGeom>
          <a:noFill/>
        </p:spPr>
        <p:txBody>
          <a:bodyPr wrap="square" rtlCol="0">
            <a:spAutoFit/>
          </a:bodyPr>
          <a:lstStyle/>
          <a:p>
            <a:pPr algn="ctr"/>
            <a:r>
              <a:rPr lang="en-US" sz="9600" b="1" dirty="0" smtClean="0">
                <a:solidFill>
                  <a:schemeClr val="bg1"/>
                </a:solidFill>
              </a:rPr>
              <a:t>Estudio de Mercado</a:t>
            </a:r>
            <a:endParaRPr lang="es-ES_tradnl" sz="9600" b="1" dirty="0" smtClean="0">
              <a:solidFill>
                <a:schemeClr val="bg1"/>
              </a:solidFill>
            </a:endParaRPr>
          </a:p>
        </p:txBody>
      </p:sp>
    </p:spTree>
    <p:extLst>
      <p:ext uri="{BB962C8B-B14F-4D97-AF65-F5344CB8AC3E}">
        <p14:creationId xmlns:p14="http://schemas.microsoft.com/office/powerpoint/2010/main" val="1212948773"/>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 name="TextBox 3"/>
          <p:cNvSpPr txBox="1"/>
          <p:nvPr/>
        </p:nvSpPr>
        <p:spPr>
          <a:xfrm>
            <a:off x="583324" y="488731"/>
            <a:ext cx="11161986" cy="2246769"/>
          </a:xfrm>
          <a:prstGeom prst="rect">
            <a:avLst/>
          </a:prstGeom>
          <a:noFill/>
        </p:spPr>
        <p:txBody>
          <a:bodyPr wrap="square" rtlCol="0">
            <a:spAutoFit/>
          </a:bodyPr>
          <a:lstStyle/>
          <a:p>
            <a:pPr algn="just"/>
            <a:r>
              <a:rPr lang="es-ES_tradnl" sz="2800" b="1" u="sng" dirty="0" smtClean="0">
                <a:solidFill>
                  <a:schemeClr val="bg1"/>
                </a:solidFill>
              </a:rPr>
              <a:t>DEFINICIÓN DEL PROBLEMA:</a:t>
            </a:r>
          </a:p>
          <a:p>
            <a:pPr algn="just"/>
            <a:endParaRPr lang="es-ES_tradnl" sz="2800" b="1" u="sng" dirty="0">
              <a:solidFill>
                <a:schemeClr val="bg1"/>
              </a:solidFill>
            </a:endParaRPr>
          </a:p>
          <a:p>
            <a:pPr algn="just"/>
            <a:r>
              <a:rPr lang="es-DO" sz="2800" dirty="0">
                <a:solidFill>
                  <a:schemeClr val="bg1"/>
                </a:solidFill>
              </a:rPr>
              <a:t>Los socios de los gimnasios tradicionales abandonan el mismo por falta de seguimiento.</a:t>
            </a:r>
          </a:p>
          <a:p>
            <a:pPr algn="just"/>
            <a:endParaRPr lang="es-ES_tradnl" sz="2800" b="1" u="sng" dirty="0">
              <a:solidFill>
                <a:schemeClr val="bg1"/>
              </a:solidFill>
            </a:endParaRPr>
          </a:p>
        </p:txBody>
      </p:sp>
      <p:sp>
        <p:nvSpPr>
          <p:cNvPr id="22" name="TextBox 21"/>
          <p:cNvSpPr txBox="1"/>
          <p:nvPr/>
        </p:nvSpPr>
        <p:spPr>
          <a:xfrm>
            <a:off x="583324" y="2569779"/>
            <a:ext cx="11161986" cy="3108543"/>
          </a:xfrm>
          <a:prstGeom prst="rect">
            <a:avLst/>
          </a:prstGeom>
          <a:noFill/>
        </p:spPr>
        <p:txBody>
          <a:bodyPr wrap="square" rtlCol="0">
            <a:spAutoFit/>
          </a:bodyPr>
          <a:lstStyle/>
          <a:p>
            <a:pPr algn="just"/>
            <a:r>
              <a:rPr lang="es-ES_tradnl" sz="2800" b="1" u="sng" dirty="0" smtClean="0">
                <a:solidFill>
                  <a:schemeClr val="bg1"/>
                </a:solidFill>
              </a:rPr>
              <a:t>JUSTIFICACIÓN DEL PROBLEMA:</a:t>
            </a:r>
          </a:p>
          <a:p>
            <a:pPr algn="just"/>
            <a:endParaRPr lang="es-ES_tradnl" sz="2800" b="1" u="sng" dirty="0">
              <a:solidFill>
                <a:schemeClr val="bg1"/>
              </a:solidFill>
            </a:endParaRPr>
          </a:p>
          <a:p>
            <a:pPr algn="just"/>
            <a:r>
              <a:rPr lang="es-DO" sz="2800" dirty="0">
                <a:solidFill>
                  <a:schemeClr val="bg1"/>
                </a:solidFill>
              </a:rPr>
              <a:t>Las personas que están inscritas en los gimnasios, se desligan del mismo, porque en ocasiones se aburren del lento avance, </a:t>
            </a:r>
            <a:r>
              <a:rPr lang="es-DO" sz="2800" dirty="0" smtClean="0">
                <a:solidFill>
                  <a:schemeClr val="bg1"/>
                </a:solidFill>
              </a:rPr>
              <a:t>esto </a:t>
            </a:r>
            <a:r>
              <a:rPr lang="es-DO" sz="2800" dirty="0">
                <a:solidFill>
                  <a:schemeClr val="bg1"/>
                </a:solidFill>
              </a:rPr>
              <a:t>debido a la falta de seguimiento </a:t>
            </a:r>
            <a:r>
              <a:rPr lang="es-DO" sz="2800" dirty="0" smtClean="0">
                <a:solidFill>
                  <a:schemeClr val="bg1"/>
                </a:solidFill>
              </a:rPr>
              <a:t>y </a:t>
            </a:r>
            <a:r>
              <a:rPr lang="es-DO" sz="2800" dirty="0">
                <a:solidFill>
                  <a:schemeClr val="bg1"/>
                </a:solidFill>
              </a:rPr>
              <a:t>al desconocimiento de los instructores que suelen no tener el tacto necesario para interactuar con personas que tienen problemas de </a:t>
            </a:r>
            <a:r>
              <a:rPr lang="es-DO" sz="2800" dirty="0" smtClean="0">
                <a:solidFill>
                  <a:schemeClr val="bg1"/>
                </a:solidFill>
              </a:rPr>
              <a:t>peso.</a:t>
            </a:r>
            <a:endParaRPr lang="es-ES_tradnl" sz="2800" b="1" u="sng" dirty="0">
              <a:solidFill>
                <a:schemeClr val="bg1"/>
              </a:solidFill>
            </a:endParaRPr>
          </a:p>
        </p:txBody>
      </p:sp>
      <p:sp>
        <p:nvSpPr>
          <p:cNvPr id="8" name="Oval 7"/>
          <p:cNvSpPr/>
          <p:nvPr/>
        </p:nvSpPr>
        <p:spPr>
          <a:xfrm>
            <a:off x="331077" y="662152"/>
            <a:ext cx="189188" cy="189188"/>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5" name="Oval 24"/>
          <p:cNvSpPr/>
          <p:nvPr/>
        </p:nvSpPr>
        <p:spPr>
          <a:xfrm>
            <a:off x="331077" y="2735500"/>
            <a:ext cx="189188" cy="189188"/>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Oval 9"/>
          <p:cNvSpPr/>
          <p:nvPr/>
        </p:nvSpPr>
        <p:spPr>
          <a:xfrm>
            <a:off x="9939390" y="5516394"/>
            <a:ext cx="1199717" cy="1199716"/>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5" name="TextBox 14"/>
          <p:cNvSpPr txBox="1"/>
          <p:nvPr/>
        </p:nvSpPr>
        <p:spPr>
          <a:xfrm>
            <a:off x="9646958" y="5486400"/>
            <a:ext cx="1784582" cy="1141776"/>
          </a:xfrm>
          <a:prstGeom prst="rect">
            <a:avLst/>
          </a:prstGeom>
          <a:noFill/>
        </p:spPr>
        <p:txBody>
          <a:bodyPr wrap="square" rtlCol="0">
            <a:spAutoFit/>
          </a:bodyPr>
          <a:lstStyle/>
          <a:p>
            <a:pPr algn="ctr"/>
            <a:r>
              <a:rPr lang="es-ES_tradnl" sz="7200" b="1" dirty="0" smtClean="0">
                <a:solidFill>
                  <a:schemeClr val="bg1"/>
                </a:solidFill>
              </a:rPr>
              <a:t>¿?</a:t>
            </a:r>
            <a:endParaRPr lang="es-ES_tradnl" sz="7200" b="1" dirty="0">
              <a:solidFill>
                <a:schemeClr val="bg1"/>
              </a:solidFill>
            </a:endParaRPr>
          </a:p>
        </p:txBody>
      </p:sp>
    </p:spTree>
    <p:extLst>
      <p:ext uri="{BB962C8B-B14F-4D97-AF65-F5344CB8AC3E}">
        <p14:creationId xmlns:p14="http://schemas.microsoft.com/office/powerpoint/2010/main" val="1022302306"/>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 name="TextBox 3"/>
          <p:cNvSpPr txBox="1"/>
          <p:nvPr/>
        </p:nvSpPr>
        <p:spPr>
          <a:xfrm>
            <a:off x="583324" y="488731"/>
            <a:ext cx="11161986" cy="3108543"/>
          </a:xfrm>
          <a:prstGeom prst="rect">
            <a:avLst/>
          </a:prstGeom>
          <a:noFill/>
        </p:spPr>
        <p:txBody>
          <a:bodyPr wrap="square" rtlCol="0">
            <a:spAutoFit/>
          </a:bodyPr>
          <a:lstStyle/>
          <a:p>
            <a:pPr algn="just"/>
            <a:r>
              <a:rPr lang="es-ES_tradnl" sz="2800" b="1" u="sng" dirty="0" smtClean="0">
                <a:solidFill>
                  <a:schemeClr val="bg1"/>
                </a:solidFill>
              </a:rPr>
              <a:t>TIPO DE ESTUDIO:</a:t>
            </a:r>
          </a:p>
          <a:p>
            <a:pPr algn="just"/>
            <a:endParaRPr lang="es-ES_tradnl" sz="2800" b="1" u="sng" dirty="0">
              <a:solidFill>
                <a:schemeClr val="bg1"/>
              </a:solidFill>
            </a:endParaRPr>
          </a:p>
          <a:p>
            <a:r>
              <a:rPr lang="es-DO" sz="2800" dirty="0">
                <a:solidFill>
                  <a:schemeClr val="bg1"/>
                </a:solidFill>
              </a:rPr>
              <a:t>El estudio que se manejara es el cualitativo debido a que la investigación requiere conocer de datos numéricos respecto a varios temas del gimnasio a pesar de que nuestro sistema está orientado a la web y no a instalaciones físicas.</a:t>
            </a:r>
          </a:p>
          <a:p>
            <a:pPr algn="just"/>
            <a:endParaRPr lang="es-ES_tradnl" sz="2800" b="1" u="sng" dirty="0">
              <a:solidFill>
                <a:schemeClr val="bg1"/>
              </a:solidFill>
            </a:endParaRPr>
          </a:p>
        </p:txBody>
      </p:sp>
      <p:sp>
        <p:nvSpPr>
          <p:cNvPr id="22" name="TextBox 21"/>
          <p:cNvSpPr txBox="1"/>
          <p:nvPr/>
        </p:nvSpPr>
        <p:spPr>
          <a:xfrm>
            <a:off x="583324" y="3242478"/>
            <a:ext cx="11161986" cy="2246769"/>
          </a:xfrm>
          <a:prstGeom prst="rect">
            <a:avLst/>
          </a:prstGeom>
          <a:noFill/>
        </p:spPr>
        <p:txBody>
          <a:bodyPr wrap="square" rtlCol="0">
            <a:spAutoFit/>
          </a:bodyPr>
          <a:lstStyle/>
          <a:p>
            <a:pPr algn="just"/>
            <a:r>
              <a:rPr lang="es-ES_tradnl" sz="2800" b="1" u="sng" dirty="0" smtClean="0">
                <a:solidFill>
                  <a:schemeClr val="bg1"/>
                </a:solidFill>
              </a:rPr>
              <a:t>TIPO DE INVESTIGACIÓN:</a:t>
            </a:r>
          </a:p>
          <a:p>
            <a:pPr algn="just"/>
            <a:endParaRPr lang="es-ES_tradnl" sz="2800" b="1" u="sng" dirty="0">
              <a:solidFill>
                <a:schemeClr val="bg1"/>
              </a:solidFill>
            </a:endParaRPr>
          </a:p>
          <a:p>
            <a:r>
              <a:rPr lang="es-DO" sz="2800" dirty="0">
                <a:solidFill>
                  <a:schemeClr val="bg1"/>
                </a:solidFill>
              </a:rPr>
              <a:t>El diseño de investigación que vamos a utilizar es el Exploratorio, ya que la empresa es nueva por lo que no se tiene información y antecedentes de la empresa.</a:t>
            </a:r>
          </a:p>
        </p:txBody>
      </p:sp>
      <p:sp>
        <p:nvSpPr>
          <p:cNvPr id="8" name="Oval 7"/>
          <p:cNvSpPr/>
          <p:nvPr/>
        </p:nvSpPr>
        <p:spPr>
          <a:xfrm>
            <a:off x="331077" y="662152"/>
            <a:ext cx="189188" cy="189188"/>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5" name="Oval 24"/>
          <p:cNvSpPr/>
          <p:nvPr/>
        </p:nvSpPr>
        <p:spPr>
          <a:xfrm>
            <a:off x="331077" y="3408199"/>
            <a:ext cx="189188" cy="189188"/>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nvGrpSpPr>
          <p:cNvPr id="12" name="Group 11"/>
          <p:cNvGrpSpPr/>
          <p:nvPr/>
        </p:nvGrpSpPr>
        <p:grpSpPr>
          <a:xfrm>
            <a:off x="10514566" y="220743"/>
            <a:ext cx="1000925" cy="1355790"/>
            <a:chOff x="10514566" y="189211"/>
            <a:chExt cx="1000925" cy="1355790"/>
          </a:xfrm>
        </p:grpSpPr>
        <p:sp>
          <p:nvSpPr>
            <p:cNvPr id="2" name="Oval 1"/>
            <p:cNvSpPr/>
            <p:nvPr/>
          </p:nvSpPr>
          <p:spPr>
            <a:xfrm>
              <a:off x="10514566" y="189211"/>
              <a:ext cx="734262" cy="734263"/>
            </a:xfrm>
            <a:prstGeom prst="ellipse">
              <a:avLst/>
            </a:prstGeom>
            <a:noFill/>
            <a:ln w="114300">
              <a:solidFill>
                <a:srgbClr val="FF5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7" name="Rounded Rectangle 6"/>
            <p:cNvSpPr/>
            <p:nvPr/>
          </p:nvSpPr>
          <p:spPr>
            <a:xfrm rot="19260000">
              <a:off x="11331925" y="850073"/>
              <a:ext cx="183566" cy="694928"/>
            </a:xfrm>
            <a:prstGeom prst="round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spTree>
    <p:extLst>
      <p:ext uri="{BB962C8B-B14F-4D97-AF65-F5344CB8AC3E}">
        <p14:creationId xmlns:p14="http://schemas.microsoft.com/office/powerpoint/2010/main" val="2924683202"/>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 name="TextBox 3"/>
          <p:cNvSpPr txBox="1"/>
          <p:nvPr/>
        </p:nvSpPr>
        <p:spPr>
          <a:xfrm>
            <a:off x="583324" y="488731"/>
            <a:ext cx="11161986" cy="6666440"/>
          </a:xfrm>
          <a:prstGeom prst="rect">
            <a:avLst/>
          </a:prstGeom>
          <a:noFill/>
        </p:spPr>
        <p:txBody>
          <a:bodyPr wrap="square" rtlCol="0">
            <a:spAutoFit/>
          </a:bodyPr>
          <a:lstStyle/>
          <a:p>
            <a:pPr algn="just"/>
            <a:r>
              <a:rPr lang="es-ES_tradnl" sz="2800" b="1" u="sng" dirty="0" smtClean="0">
                <a:solidFill>
                  <a:schemeClr val="bg1"/>
                </a:solidFill>
              </a:rPr>
              <a:t>ENCUESTA:</a:t>
            </a:r>
          </a:p>
          <a:p>
            <a:pPr algn="just"/>
            <a:endParaRPr lang="es-ES_tradnl" sz="2800" b="1" u="sng" dirty="0">
              <a:solidFill>
                <a:schemeClr val="bg1"/>
              </a:solidFill>
            </a:endParaRPr>
          </a:p>
          <a:p>
            <a:pPr marL="457200" indent="-457200" algn="just">
              <a:lnSpc>
                <a:spcPct val="110000"/>
              </a:lnSpc>
              <a:buFontTx/>
              <a:buChar char="-"/>
            </a:pPr>
            <a:r>
              <a:rPr lang="es-DO" sz="2600" dirty="0" smtClean="0">
                <a:solidFill>
                  <a:schemeClr val="bg1"/>
                </a:solidFill>
              </a:rPr>
              <a:t>¿</a:t>
            </a:r>
            <a:r>
              <a:rPr lang="es-DO" sz="2600" dirty="0">
                <a:solidFill>
                  <a:schemeClr val="bg1"/>
                </a:solidFill>
              </a:rPr>
              <a:t>Cómo prefiere pagar el dominicano, por mes o por clase</a:t>
            </a:r>
            <a:r>
              <a:rPr lang="es-DO" sz="2600" dirty="0" smtClean="0">
                <a:solidFill>
                  <a:schemeClr val="bg1"/>
                </a:solidFill>
              </a:rPr>
              <a:t>?</a:t>
            </a:r>
          </a:p>
          <a:p>
            <a:pPr marL="457200" indent="-457200" algn="just">
              <a:lnSpc>
                <a:spcPct val="110000"/>
              </a:lnSpc>
              <a:buFontTx/>
              <a:buChar char="-"/>
            </a:pPr>
            <a:r>
              <a:rPr lang="es-DO" sz="2600" dirty="0">
                <a:solidFill>
                  <a:schemeClr val="bg1"/>
                </a:solidFill>
              </a:rPr>
              <a:t>¿Cuánto está dispuesto a gastar por un programa especializado</a:t>
            </a:r>
            <a:r>
              <a:rPr lang="es-DO" sz="2600" dirty="0" smtClean="0">
                <a:solidFill>
                  <a:schemeClr val="bg1"/>
                </a:solidFill>
              </a:rPr>
              <a:t>?</a:t>
            </a:r>
          </a:p>
          <a:p>
            <a:pPr marL="457200" indent="-457200" algn="just">
              <a:lnSpc>
                <a:spcPct val="110000"/>
              </a:lnSpc>
              <a:buFontTx/>
              <a:buChar char="-"/>
            </a:pPr>
            <a:r>
              <a:rPr lang="es-DO" sz="2600" dirty="0">
                <a:solidFill>
                  <a:schemeClr val="bg1"/>
                </a:solidFill>
              </a:rPr>
              <a:t>¿Prefiere ir solo o acompañado al gimnasio</a:t>
            </a:r>
            <a:r>
              <a:rPr lang="es-DO" sz="2600" dirty="0" smtClean="0">
                <a:solidFill>
                  <a:schemeClr val="bg1"/>
                </a:solidFill>
              </a:rPr>
              <a:t>?</a:t>
            </a:r>
          </a:p>
          <a:p>
            <a:pPr marL="457200" indent="-457200" algn="just">
              <a:lnSpc>
                <a:spcPct val="110000"/>
              </a:lnSpc>
              <a:buFontTx/>
              <a:buChar char="-"/>
            </a:pPr>
            <a:r>
              <a:rPr lang="es-DO" sz="2600" dirty="0">
                <a:solidFill>
                  <a:schemeClr val="bg1"/>
                </a:solidFill>
              </a:rPr>
              <a:t>¿Si pagara un paquete, que le gustaría que incluyera?</a:t>
            </a:r>
          </a:p>
          <a:p>
            <a:pPr marL="457200" indent="-457200" algn="just">
              <a:lnSpc>
                <a:spcPct val="110000"/>
              </a:lnSpc>
              <a:buFontTx/>
              <a:buChar char="-"/>
            </a:pPr>
            <a:r>
              <a:rPr lang="es-DO" sz="2600" dirty="0">
                <a:solidFill>
                  <a:schemeClr val="bg1"/>
                </a:solidFill>
              </a:rPr>
              <a:t>¿Qué le atrae de un gimnasio?</a:t>
            </a:r>
          </a:p>
          <a:p>
            <a:pPr marL="457200" indent="-457200" algn="just">
              <a:lnSpc>
                <a:spcPct val="110000"/>
              </a:lnSpc>
              <a:buFontTx/>
              <a:buChar char="-"/>
            </a:pPr>
            <a:r>
              <a:rPr lang="es-DO" sz="2600" dirty="0">
                <a:solidFill>
                  <a:schemeClr val="bg1"/>
                </a:solidFill>
              </a:rPr>
              <a:t>¿Cómo cuida su dieta</a:t>
            </a:r>
            <a:r>
              <a:rPr lang="es-DO" sz="2600" dirty="0" smtClean="0">
                <a:solidFill>
                  <a:schemeClr val="bg1"/>
                </a:solidFill>
              </a:rPr>
              <a:t>?</a:t>
            </a:r>
          </a:p>
          <a:p>
            <a:pPr marL="457200" indent="-457200" algn="just">
              <a:lnSpc>
                <a:spcPct val="110000"/>
              </a:lnSpc>
              <a:buFontTx/>
              <a:buChar char="-"/>
            </a:pPr>
            <a:r>
              <a:rPr lang="es-DO" sz="2600" dirty="0" smtClean="0">
                <a:solidFill>
                  <a:schemeClr val="bg1"/>
                </a:solidFill>
              </a:rPr>
              <a:t>¿</a:t>
            </a:r>
            <a:r>
              <a:rPr lang="es-DO" sz="2600" dirty="0">
                <a:solidFill>
                  <a:schemeClr val="bg1"/>
                </a:solidFill>
              </a:rPr>
              <a:t>Por qué razón ingresaría a un gimnasio</a:t>
            </a:r>
            <a:r>
              <a:rPr lang="es-DO" sz="2600" dirty="0" smtClean="0">
                <a:solidFill>
                  <a:schemeClr val="bg1"/>
                </a:solidFill>
              </a:rPr>
              <a:t>?</a:t>
            </a:r>
          </a:p>
          <a:p>
            <a:pPr marL="457200" indent="-457200" algn="just">
              <a:lnSpc>
                <a:spcPct val="110000"/>
              </a:lnSpc>
              <a:buFontTx/>
              <a:buChar char="-"/>
            </a:pPr>
            <a:r>
              <a:rPr lang="es-DO" sz="2600" dirty="0" smtClean="0">
                <a:solidFill>
                  <a:schemeClr val="bg1"/>
                </a:solidFill>
              </a:rPr>
              <a:t>¿</a:t>
            </a:r>
            <a:r>
              <a:rPr lang="es-DO" sz="2600" dirty="0">
                <a:solidFill>
                  <a:schemeClr val="bg1"/>
                </a:solidFill>
              </a:rPr>
              <a:t>Qué factores son más importantes para la elección de un gimnasio</a:t>
            </a:r>
            <a:r>
              <a:rPr lang="es-DO" sz="2600" dirty="0" smtClean="0">
                <a:solidFill>
                  <a:schemeClr val="bg1"/>
                </a:solidFill>
              </a:rPr>
              <a:t>?</a:t>
            </a:r>
          </a:p>
          <a:p>
            <a:pPr marL="457200" indent="-457200" algn="just">
              <a:lnSpc>
                <a:spcPct val="110000"/>
              </a:lnSpc>
              <a:buFontTx/>
              <a:buChar char="-"/>
            </a:pPr>
            <a:r>
              <a:rPr lang="es-DO" sz="2600" dirty="0" smtClean="0">
                <a:solidFill>
                  <a:schemeClr val="bg1"/>
                </a:solidFill>
              </a:rPr>
              <a:t>¿</a:t>
            </a:r>
            <a:r>
              <a:rPr lang="es-DO" sz="2600" dirty="0">
                <a:solidFill>
                  <a:schemeClr val="bg1"/>
                </a:solidFill>
              </a:rPr>
              <a:t>Qué horario prefiere para hacer ejercicio en un gimnasio</a:t>
            </a:r>
            <a:r>
              <a:rPr lang="es-DO" sz="2600" dirty="0" smtClean="0">
                <a:solidFill>
                  <a:schemeClr val="bg1"/>
                </a:solidFill>
              </a:rPr>
              <a:t>?</a:t>
            </a:r>
          </a:p>
          <a:p>
            <a:pPr marL="457200" indent="-457200" algn="just">
              <a:lnSpc>
                <a:spcPct val="110000"/>
              </a:lnSpc>
              <a:buFontTx/>
              <a:buChar char="-"/>
            </a:pPr>
            <a:r>
              <a:rPr lang="es-DO" sz="2600" dirty="0" smtClean="0">
                <a:solidFill>
                  <a:schemeClr val="bg1"/>
                </a:solidFill>
              </a:rPr>
              <a:t>¿</a:t>
            </a:r>
            <a:r>
              <a:rPr lang="es-DO" sz="2600" dirty="0">
                <a:solidFill>
                  <a:schemeClr val="bg1"/>
                </a:solidFill>
              </a:rPr>
              <a:t>Cuánto tiempo invierte diario en un gimnasio</a:t>
            </a:r>
            <a:r>
              <a:rPr lang="es-DO" sz="2600" dirty="0" smtClean="0">
                <a:solidFill>
                  <a:schemeClr val="bg1"/>
                </a:solidFill>
              </a:rPr>
              <a:t>?</a:t>
            </a:r>
          </a:p>
          <a:p>
            <a:pPr marL="457200" indent="-457200" algn="just">
              <a:lnSpc>
                <a:spcPct val="110000"/>
              </a:lnSpc>
              <a:buFontTx/>
              <a:buChar char="-"/>
            </a:pPr>
            <a:r>
              <a:rPr lang="es-DO" sz="2600" dirty="0" smtClean="0">
                <a:solidFill>
                  <a:schemeClr val="bg1"/>
                </a:solidFill>
              </a:rPr>
              <a:t>¿</a:t>
            </a:r>
            <a:r>
              <a:rPr lang="es-DO" sz="2600" dirty="0">
                <a:solidFill>
                  <a:schemeClr val="bg1"/>
                </a:solidFill>
              </a:rPr>
              <a:t>Pagaría por un gimnasio virtual</a:t>
            </a:r>
            <a:r>
              <a:rPr lang="es-DO" sz="2600" dirty="0" smtClean="0">
                <a:solidFill>
                  <a:schemeClr val="bg1"/>
                </a:solidFill>
              </a:rPr>
              <a:t>?</a:t>
            </a:r>
          </a:p>
          <a:p>
            <a:pPr marL="457200" indent="-457200" algn="just">
              <a:lnSpc>
                <a:spcPct val="110000"/>
              </a:lnSpc>
              <a:buFontTx/>
              <a:buChar char="-"/>
            </a:pPr>
            <a:r>
              <a:rPr lang="es-DO" sz="2600" dirty="0" smtClean="0">
                <a:solidFill>
                  <a:schemeClr val="bg1"/>
                </a:solidFill>
              </a:rPr>
              <a:t>¿</a:t>
            </a:r>
            <a:r>
              <a:rPr lang="es-DO" sz="2600" dirty="0">
                <a:solidFill>
                  <a:schemeClr val="bg1"/>
                </a:solidFill>
              </a:rPr>
              <a:t>Cuánto estaría dispuesto a pagar por un gimnasio virtual?</a:t>
            </a:r>
          </a:p>
          <a:p>
            <a:pPr marL="457200" indent="-457200" algn="just">
              <a:buFontTx/>
              <a:buChar char="-"/>
            </a:pPr>
            <a:endParaRPr lang="es-ES_tradnl" sz="2800" b="1" dirty="0" smtClean="0">
              <a:solidFill>
                <a:schemeClr val="bg1"/>
              </a:solidFill>
            </a:endParaRPr>
          </a:p>
        </p:txBody>
      </p:sp>
      <p:sp>
        <p:nvSpPr>
          <p:cNvPr id="8" name="Oval 7"/>
          <p:cNvSpPr/>
          <p:nvPr/>
        </p:nvSpPr>
        <p:spPr>
          <a:xfrm>
            <a:off x="331077" y="662152"/>
            <a:ext cx="189188" cy="189188"/>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nvGrpSpPr>
          <p:cNvPr id="9" name="Group 8"/>
          <p:cNvGrpSpPr/>
          <p:nvPr/>
        </p:nvGrpSpPr>
        <p:grpSpPr>
          <a:xfrm>
            <a:off x="10121462" y="189186"/>
            <a:ext cx="1584742" cy="1828800"/>
            <a:chOff x="10121462" y="189186"/>
            <a:chExt cx="1584742" cy="1828800"/>
          </a:xfrm>
        </p:grpSpPr>
        <p:sp>
          <p:nvSpPr>
            <p:cNvPr id="2" name="Rounded Rectangle 1"/>
            <p:cNvSpPr/>
            <p:nvPr/>
          </p:nvSpPr>
          <p:spPr>
            <a:xfrm>
              <a:off x="10121462" y="189186"/>
              <a:ext cx="1584742" cy="1828800"/>
            </a:xfrm>
            <a:prstGeom prst="round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Rectangle 4"/>
            <p:cNvSpPr/>
            <p:nvPr/>
          </p:nvSpPr>
          <p:spPr>
            <a:xfrm>
              <a:off x="10247587" y="432362"/>
              <a:ext cx="1324303" cy="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Rectangle 12"/>
            <p:cNvSpPr/>
            <p:nvPr/>
          </p:nvSpPr>
          <p:spPr>
            <a:xfrm>
              <a:off x="10247587" y="621548"/>
              <a:ext cx="1324303" cy="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4" name="Rectangle 13"/>
            <p:cNvSpPr/>
            <p:nvPr/>
          </p:nvSpPr>
          <p:spPr>
            <a:xfrm>
              <a:off x="10247587" y="810734"/>
              <a:ext cx="1324303" cy="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Rectangle 17"/>
            <p:cNvSpPr/>
            <p:nvPr/>
          </p:nvSpPr>
          <p:spPr>
            <a:xfrm>
              <a:off x="10247587" y="993231"/>
              <a:ext cx="1324303" cy="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9" name="Rectangle 18"/>
            <p:cNvSpPr/>
            <p:nvPr/>
          </p:nvSpPr>
          <p:spPr>
            <a:xfrm>
              <a:off x="10247587" y="1182417"/>
              <a:ext cx="1324303" cy="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0" name="Rectangle 19"/>
            <p:cNvSpPr/>
            <p:nvPr/>
          </p:nvSpPr>
          <p:spPr>
            <a:xfrm>
              <a:off x="10247587" y="1371603"/>
              <a:ext cx="1324303" cy="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6" name="Rectangle 25"/>
            <p:cNvSpPr/>
            <p:nvPr/>
          </p:nvSpPr>
          <p:spPr>
            <a:xfrm>
              <a:off x="10247587" y="1560792"/>
              <a:ext cx="1324303" cy="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7" name="Rectangle 26"/>
            <p:cNvSpPr/>
            <p:nvPr/>
          </p:nvSpPr>
          <p:spPr>
            <a:xfrm>
              <a:off x="10247587" y="1749978"/>
              <a:ext cx="1324303" cy="56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spTree>
    <p:extLst>
      <p:ext uri="{BB962C8B-B14F-4D97-AF65-F5344CB8AC3E}">
        <p14:creationId xmlns:p14="http://schemas.microsoft.com/office/powerpoint/2010/main" val="2579141035"/>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 name="TextBox 3"/>
          <p:cNvSpPr txBox="1"/>
          <p:nvPr/>
        </p:nvSpPr>
        <p:spPr>
          <a:xfrm>
            <a:off x="583324" y="488731"/>
            <a:ext cx="11161986" cy="954107"/>
          </a:xfrm>
          <a:prstGeom prst="rect">
            <a:avLst/>
          </a:prstGeom>
          <a:noFill/>
        </p:spPr>
        <p:txBody>
          <a:bodyPr wrap="square" rtlCol="0">
            <a:spAutoFit/>
          </a:bodyPr>
          <a:lstStyle/>
          <a:p>
            <a:pPr algn="just"/>
            <a:r>
              <a:rPr lang="es-ES_tradnl" sz="2800" b="1" u="sng" dirty="0" smtClean="0">
                <a:solidFill>
                  <a:schemeClr val="bg1"/>
                </a:solidFill>
              </a:rPr>
              <a:t>RESULTADOS ENCUESTAS:</a:t>
            </a:r>
          </a:p>
          <a:p>
            <a:pPr algn="just"/>
            <a:endParaRPr lang="es-ES_tradnl" sz="2800" b="1" u="sng" dirty="0">
              <a:solidFill>
                <a:schemeClr val="bg1"/>
              </a:solidFill>
            </a:endParaRPr>
          </a:p>
        </p:txBody>
      </p:sp>
      <p:sp>
        <p:nvSpPr>
          <p:cNvPr id="8" name="Oval 7"/>
          <p:cNvSpPr/>
          <p:nvPr/>
        </p:nvSpPr>
        <p:spPr>
          <a:xfrm>
            <a:off x="331077" y="662152"/>
            <a:ext cx="189188" cy="189188"/>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608" y="1442838"/>
            <a:ext cx="8492784" cy="3112414"/>
          </a:xfrm>
          <a:prstGeom prst="rect">
            <a:avLst/>
          </a:prstGeom>
        </p:spPr>
      </p:pic>
      <p:sp>
        <p:nvSpPr>
          <p:cNvPr id="6" name="TextBox 5"/>
          <p:cNvSpPr txBox="1"/>
          <p:nvPr/>
        </p:nvSpPr>
        <p:spPr>
          <a:xfrm>
            <a:off x="583324" y="5032305"/>
            <a:ext cx="11161986" cy="954107"/>
          </a:xfrm>
          <a:prstGeom prst="rect">
            <a:avLst/>
          </a:prstGeom>
          <a:noFill/>
        </p:spPr>
        <p:txBody>
          <a:bodyPr wrap="square" rtlCol="0">
            <a:spAutoFit/>
          </a:bodyPr>
          <a:lstStyle/>
          <a:p>
            <a:pPr algn="just"/>
            <a:r>
              <a:rPr lang="es-ES_tradnl" sz="2800" b="1" dirty="0" smtClean="0">
                <a:solidFill>
                  <a:srgbClr val="FF5160"/>
                </a:solidFill>
              </a:rPr>
              <a:t>Observación:</a:t>
            </a:r>
            <a:r>
              <a:rPr lang="es-ES_tradnl" sz="2800" dirty="0" smtClean="0">
                <a:solidFill>
                  <a:srgbClr val="FF5160"/>
                </a:solidFill>
              </a:rPr>
              <a:t> </a:t>
            </a:r>
            <a:r>
              <a:rPr lang="es-ES_tradnl" sz="2800" dirty="0">
                <a:solidFill>
                  <a:schemeClr val="bg1"/>
                </a:solidFill>
              </a:rPr>
              <a:t>L</a:t>
            </a:r>
            <a:r>
              <a:rPr lang="es-ES_tradnl" sz="2800" dirty="0" smtClean="0">
                <a:solidFill>
                  <a:schemeClr val="bg1"/>
                </a:solidFill>
              </a:rPr>
              <a:t>a mayoría de las personas encuestadas se encuentran entre </a:t>
            </a:r>
            <a:r>
              <a:rPr lang="es-ES_tradnl" sz="2800" b="1" dirty="0" smtClean="0">
                <a:solidFill>
                  <a:srgbClr val="FF5160"/>
                </a:solidFill>
              </a:rPr>
              <a:t>25 – 31 años</a:t>
            </a:r>
            <a:r>
              <a:rPr lang="es-ES_tradnl" sz="2800" dirty="0" smtClean="0">
                <a:solidFill>
                  <a:schemeClr val="bg1"/>
                </a:solidFill>
              </a:rPr>
              <a:t>.</a:t>
            </a:r>
          </a:p>
        </p:txBody>
      </p:sp>
    </p:spTree>
    <p:extLst>
      <p:ext uri="{BB962C8B-B14F-4D97-AF65-F5344CB8AC3E}">
        <p14:creationId xmlns:p14="http://schemas.microsoft.com/office/powerpoint/2010/main" val="3686835860"/>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 name="TextBox 3"/>
          <p:cNvSpPr txBox="1"/>
          <p:nvPr/>
        </p:nvSpPr>
        <p:spPr>
          <a:xfrm>
            <a:off x="583324" y="488731"/>
            <a:ext cx="11161986" cy="954107"/>
          </a:xfrm>
          <a:prstGeom prst="rect">
            <a:avLst/>
          </a:prstGeom>
          <a:noFill/>
        </p:spPr>
        <p:txBody>
          <a:bodyPr wrap="square" rtlCol="0">
            <a:spAutoFit/>
          </a:bodyPr>
          <a:lstStyle/>
          <a:p>
            <a:pPr algn="just"/>
            <a:r>
              <a:rPr lang="es-ES_tradnl" sz="2800" b="1" u="sng" dirty="0" smtClean="0">
                <a:solidFill>
                  <a:schemeClr val="bg1"/>
                </a:solidFill>
              </a:rPr>
              <a:t>RESULTADOS ENCUESTAS:</a:t>
            </a:r>
          </a:p>
          <a:p>
            <a:pPr algn="just"/>
            <a:endParaRPr lang="es-ES_tradnl" sz="2800" b="1" u="sng" dirty="0">
              <a:solidFill>
                <a:schemeClr val="bg1"/>
              </a:solidFill>
            </a:endParaRPr>
          </a:p>
        </p:txBody>
      </p:sp>
      <p:sp>
        <p:nvSpPr>
          <p:cNvPr id="8" name="Oval 7"/>
          <p:cNvSpPr/>
          <p:nvPr/>
        </p:nvSpPr>
        <p:spPr>
          <a:xfrm>
            <a:off x="331077" y="662152"/>
            <a:ext cx="189188" cy="189188"/>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77" y="1442837"/>
            <a:ext cx="5131700" cy="4482949"/>
          </a:xfrm>
          <a:prstGeom prst="rect">
            <a:avLst/>
          </a:prstGeom>
        </p:spPr>
      </p:pic>
      <p:sp>
        <p:nvSpPr>
          <p:cNvPr id="7" name="TextBox 6"/>
          <p:cNvSpPr txBox="1"/>
          <p:nvPr/>
        </p:nvSpPr>
        <p:spPr>
          <a:xfrm>
            <a:off x="5772842" y="1442840"/>
            <a:ext cx="5746224" cy="1384995"/>
          </a:xfrm>
          <a:prstGeom prst="rect">
            <a:avLst/>
          </a:prstGeom>
          <a:noFill/>
        </p:spPr>
        <p:txBody>
          <a:bodyPr wrap="square" rtlCol="0">
            <a:spAutoFit/>
          </a:bodyPr>
          <a:lstStyle/>
          <a:p>
            <a:pPr algn="just"/>
            <a:r>
              <a:rPr lang="es-ES_tradnl" sz="2800" b="1" dirty="0" smtClean="0">
                <a:solidFill>
                  <a:srgbClr val="FF5160"/>
                </a:solidFill>
              </a:rPr>
              <a:t>Observación:</a:t>
            </a:r>
            <a:r>
              <a:rPr lang="es-ES_tradnl" sz="2800" dirty="0" smtClean="0">
                <a:solidFill>
                  <a:srgbClr val="FF5160"/>
                </a:solidFill>
              </a:rPr>
              <a:t> </a:t>
            </a:r>
            <a:r>
              <a:rPr lang="es-ES_tradnl" sz="2800" dirty="0" smtClean="0">
                <a:solidFill>
                  <a:schemeClr val="bg1"/>
                </a:solidFill>
              </a:rPr>
              <a:t>El Sexo Masculio predomina dentro de los encuestados con un </a:t>
            </a:r>
            <a:r>
              <a:rPr lang="es-ES_tradnl" sz="2800" b="1" dirty="0" smtClean="0">
                <a:solidFill>
                  <a:srgbClr val="FF5160"/>
                </a:solidFill>
              </a:rPr>
              <a:t>52.9%</a:t>
            </a:r>
            <a:endParaRPr lang="es-ES_tradnl" sz="2800" dirty="0" smtClean="0">
              <a:solidFill>
                <a:schemeClr val="bg1"/>
              </a:solidFill>
            </a:endParaRPr>
          </a:p>
        </p:txBody>
      </p:sp>
    </p:spTree>
    <p:extLst>
      <p:ext uri="{BB962C8B-B14F-4D97-AF65-F5344CB8AC3E}">
        <p14:creationId xmlns:p14="http://schemas.microsoft.com/office/powerpoint/2010/main" val="3616341043"/>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 name="TextBox 3"/>
          <p:cNvSpPr txBox="1"/>
          <p:nvPr/>
        </p:nvSpPr>
        <p:spPr>
          <a:xfrm>
            <a:off x="583324" y="488731"/>
            <a:ext cx="11161986" cy="954107"/>
          </a:xfrm>
          <a:prstGeom prst="rect">
            <a:avLst/>
          </a:prstGeom>
          <a:noFill/>
        </p:spPr>
        <p:txBody>
          <a:bodyPr wrap="square" rtlCol="0">
            <a:spAutoFit/>
          </a:bodyPr>
          <a:lstStyle/>
          <a:p>
            <a:pPr algn="just"/>
            <a:r>
              <a:rPr lang="es-ES_tradnl" sz="2800" b="1" u="sng" dirty="0" smtClean="0">
                <a:solidFill>
                  <a:schemeClr val="bg1"/>
                </a:solidFill>
              </a:rPr>
              <a:t>RESULTADOS ENCUESTAS:</a:t>
            </a:r>
          </a:p>
          <a:p>
            <a:pPr algn="just"/>
            <a:endParaRPr lang="es-ES_tradnl" sz="2800" b="1" u="sng" dirty="0">
              <a:solidFill>
                <a:schemeClr val="bg1"/>
              </a:solidFill>
            </a:endParaRPr>
          </a:p>
        </p:txBody>
      </p:sp>
      <p:sp>
        <p:nvSpPr>
          <p:cNvPr id="8" name="Oval 7"/>
          <p:cNvSpPr/>
          <p:nvPr/>
        </p:nvSpPr>
        <p:spPr>
          <a:xfrm>
            <a:off x="331077" y="662152"/>
            <a:ext cx="189188" cy="189188"/>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24" y="1442837"/>
            <a:ext cx="4848828" cy="4924697"/>
          </a:xfrm>
          <a:prstGeom prst="rect">
            <a:avLst/>
          </a:prstGeom>
        </p:spPr>
      </p:pic>
      <p:sp>
        <p:nvSpPr>
          <p:cNvPr id="10" name="TextBox 9"/>
          <p:cNvSpPr txBox="1"/>
          <p:nvPr/>
        </p:nvSpPr>
        <p:spPr>
          <a:xfrm>
            <a:off x="5772842" y="1442840"/>
            <a:ext cx="5746224" cy="1384995"/>
          </a:xfrm>
          <a:prstGeom prst="rect">
            <a:avLst/>
          </a:prstGeom>
          <a:noFill/>
        </p:spPr>
        <p:txBody>
          <a:bodyPr wrap="square" rtlCol="0">
            <a:spAutoFit/>
          </a:bodyPr>
          <a:lstStyle/>
          <a:p>
            <a:pPr algn="just"/>
            <a:r>
              <a:rPr lang="es-ES_tradnl" sz="2800" b="1" dirty="0" smtClean="0">
                <a:solidFill>
                  <a:srgbClr val="FF5160"/>
                </a:solidFill>
              </a:rPr>
              <a:t>Observación:</a:t>
            </a:r>
            <a:r>
              <a:rPr lang="es-ES_tradnl" sz="2800" dirty="0" smtClean="0">
                <a:solidFill>
                  <a:srgbClr val="FF5160"/>
                </a:solidFill>
              </a:rPr>
              <a:t> </a:t>
            </a:r>
            <a:r>
              <a:rPr lang="es-ES_tradnl" sz="2800" dirty="0" smtClean="0">
                <a:solidFill>
                  <a:schemeClr val="bg1"/>
                </a:solidFill>
              </a:rPr>
              <a:t>Las personas se ejercitan regularmente para una totalidad de </a:t>
            </a:r>
            <a:r>
              <a:rPr lang="es-ES_tradnl" sz="2800" b="1" dirty="0" smtClean="0">
                <a:solidFill>
                  <a:srgbClr val="FF5160"/>
                </a:solidFill>
              </a:rPr>
              <a:t>38.2%</a:t>
            </a:r>
          </a:p>
        </p:txBody>
      </p:sp>
    </p:spTree>
    <p:extLst>
      <p:ext uri="{BB962C8B-B14F-4D97-AF65-F5344CB8AC3E}">
        <p14:creationId xmlns:p14="http://schemas.microsoft.com/office/powerpoint/2010/main" val="375539340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tatic.ngs.ru/news/preview/bddf6fb4960a42fba7b39d2d8d4e82cb0a5eed24_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38335"/>
            <a:ext cx="12192000" cy="12192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716379" y="4812632"/>
            <a:ext cx="2671010" cy="3441033"/>
          </a:xfrm>
          <a:prstGeom prst="rect">
            <a:avLst/>
          </a:prstGeom>
          <a:solidFill>
            <a:srgbClr val="9765A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TextBox 10"/>
          <p:cNvSpPr txBox="1"/>
          <p:nvPr/>
        </p:nvSpPr>
        <p:spPr>
          <a:xfrm>
            <a:off x="4766913" y="4870882"/>
            <a:ext cx="2561920" cy="1846659"/>
          </a:xfrm>
          <a:prstGeom prst="rect">
            <a:avLst/>
          </a:prstGeom>
          <a:noFill/>
        </p:spPr>
        <p:txBody>
          <a:bodyPr wrap="none" rtlCol="0">
            <a:spAutoFit/>
          </a:bodyPr>
          <a:lstStyle/>
          <a:p>
            <a:pPr algn="ctr"/>
            <a:r>
              <a:rPr lang="es-ES_tradnl" sz="3800" dirty="0" smtClean="0">
                <a:solidFill>
                  <a:schemeClr val="bg1"/>
                </a:solidFill>
              </a:rPr>
              <a:t>¿NO SABES </a:t>
            </a:r>
          </a:p>
          <a:p>
            <a:pPr algn="ctr"/>
            <a:r>
              <a:rPr lang="es-ES_tradnl" sz="3800" dirty="0" smtClean="0">
                <a:solidFill>
                  <a:schemeClr val="bg1"/>
                </a:solidFill>
              </a:rPr>
              <a:t>CÓMO</a:t>
            </a:r>
          </a:p>
          <a:p>
            <a:pPr algn="ctr"/>
            <a:r>
              <a:rPr lang="es-ES_tradnl" sz="3800" dirty="0" smtClean="0">
                <a:solidFill>
                  <a:schemeClr val="bg1"/>
                </a:solidFill>
              </a:rPr>
              <a:t>ENTRENAR?</a:t>
            </a:r>
            <a:endParaRPr lang="es-ES_tradnl" sz="3800" dirty="0">
              <a:solidFill>
                <a:schemeClr val="bg1"/>
              </a:solidFill>
            </a:endParaRPr>
          </a:p>
        </p:txBody>
      </p:sp>
    </p:spTree>
    <p:extLst>
      <p:ext uri="{BB962C8B-B14F-4D97-AF65-F5344CB8AC3E}">
        <p14:creationId xmlns:p14="http://schemas.microsoft.com/office/powerpoint/2010/main" val="237274945"/>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 name="TextBox 3"/>
          <p:cNvSpPr txBox="1"/>
          <p:nvPr/>
        </p:nvSpPr>
        <p:spPr>
          <a:xfrm>
            <a:off x="583324" y="488731"/>
            <a:ext cx="11161986" cy="954107"/>
          </a:xfrm>
          <a:prstGeom prst="rect">
            <a:avLst/>
          </a:prstGeom>
          <a:noFill/>
        </p:spPr>
        <p:txBody>
          <a:bodyPr wrap="square" rtlCol="0">
            <a:spAutoFit/>
          </a:bodyPr>
          <a:lstStyle/>
          <a:p>
            <a:pPr algn="just"/>
            <a:r>
              <a:rPr lang="es-ES_tradnl" sz="2800" b="1" u="sng" dirty="0" smtClean="0">
                <a:solidFill>
                  <a:schemeClr val="bg1"/>
                </a:solidFill>
              </a:rPr>
              <a:t>RESULTADOS ENCUESTAS:</a:t>
            </a:r>
          </a:p>
          <a:p>
            <a:pPr algn="just"/>
            <a:endParaRPr lang="es-ES_tradnl" sz="2800" b="1" u="sng" dirty="0">
              <a:solidFill>
                <a:schemeClr val="bg1"/>
              </a:solidFill>
            </a:endParaRPr>
          </a:p>
        </p:txBody>
      </p:sp>
      <p:sp>
        <p:nvSpPr>
          <p:cNvPr id="8" name="Oval 7"/>
          <p:cNvSpPr/>
          <p:nvPr/>
        </p:nvSpPr>
        <p:spPr>
          <a:xfrm>
            <a:off x="331077" y="662152"/>
            <a:ext cx="189188" cy="189188"/>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71" y="1442838"/>
            <a:ext cx="4822283" cy="5159843"/>
          </a:xfrm>
          <a:prstGeom prst="rect">
            <a:avLst/>
          </a:prstGeom>
        </p:spPr>
      </p:pic>
      <p:sp>
        <p:nvSpPr>
          <p:cNvPr id="9" name="TextBox 8"/>
          <p:cNvSpPr txBox="1"/>
          <p:nvPr/>
        </p:nvSpPr>
        <p:spPr>
          <a:xfrm>
            <a:off x="5772842" y="1442840"/>
            <a:ext cx="5746224" cy="1384995"/>
          </a:xfrm>
          <a:prstGeom prst="rect">
            <a:avLst/>
          </a:prstGeom>
          <a:noFill/>
        </p:spPr>
        <p:txBody>
          <a:bodyPr wrap="square" rtlCol="0">
            <a:spAutoFit/>
          </a:bodyPr>
          <a:lstStyle/>
          <a:p>
            <a:pPr algn="just"/>
            <a:r>
              <a:rPr lang="es-ES_tradnl" sz="2800" b="1" dirty="0" smtClean="0">
                <a:solidFill>
                  <a:srgbClr val="FF5160"/>
                </a:solidFill>
              </a:rPr>
              <a:t>Observación:</a:t>
            </a:r>
            <a:r>
              <a:rPr lang="es-ES_tradnl" sz="2800" dirty="0" smtClean="0">
                <a:solidFill>
                  <a:srgbClr val="FF5160"/>
                </a:solidFill>
              </a:rPr>
              <a:t> </a:t>
            </a:r>
            <a:r>
              <a:rPr lang="es-ES_tradnl" sz="2800" dirty="0" smtClean="0">
                <a:solidFill>
                  <a:schemeClr val="bg1"/>
                </a:solidFill>
              </a:rPr>
              <a:t>Regularmente a las personas le interesa su estética personal con un </a:t>
            </a:r>
            <a:r>
              <a:rPr lang="es-ES_tradnl" sz="2800" b="1" dirty="0" smtClean="0">
                <a:solidFill>
                  <a:srgbClr val="FF5160"/>
                </a:solidFill>
              </a:rPr>
              <a:t>47.1%</a:t>
            </a:r>
          </a:p>
        </p:txBody>
      </p:sp>
    </p:spTree>
    <p:extLst>
      <p:ext uri="{BB962C8B-B14F-4D97-AF65-F5344CB8AC3E}">
        <p14:creationId xmlns:p14="http://schemas.microsoft.com/office/powerpoint/2010/main" val="197184266"/>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 name="TextBox 3"/>
          <p:cNvSpPr txBox="1"/>
          <p:nvPr/>
        </p:nvSpPr>
        <p:spPr>
          <a:xfrm>
            <a:off x="583324" y="488731"/>
            <a:ext cx="11161986" cy="954107"/>
          </a:xfrm>
          <a:prstGeom prst="rect">
            <a:avLst/>
          </a:prstGeom>
          <a:noFill/>
        </p:spPr>
        <p:txBody>
          <a:bodyPr wrap="square" rtlCol="0">
            <a:spAutoFit/>
          </a:bodyPr>
          <a:lstStyle/>
          <a:p>
            <a:pPr algn="just"/>
            <a:r>
              <a:rPr lang="es-ES_tradnl" sz="2800" b="1" u="sng" dirty="0" smtClean="0">
                <a:solidFill>
                  <a:schemeClr val="bg1"/>
                </a:solidFill>
              </a:rPr>
              <a:t>RESULTADOS ENCUESTAS:</a:t>
            </a:r>
          </a:p>
          <a:p>
            <a:pPr algn="just"/>
            <a:endParaRPr lang="es-ES_tradnl" sz="2800" b="1" u="sng" dirty="0">
              <a:solidFill>
                <a:schemeClr val="bg1"/>
              </a:solidFill>
            </a:endParaRPr>
          </a:p>
        </p:txBody>
      </p:sp>
      <p:sp>
        <p:nvSpPr>
          <p:cNvPr id="8" name="Oval 7"/>
          <p:cNvSpPr/>
          <p:nvPr/>
        </p:nvSpPr>
        <p:spPr>
          <a:xfrm>
            <a:off x="331077" y="662152"/>
            <a:ext cx="189188" cy="189188"/>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73" y="1442839"/>
            <a:ext cx="4900480" cy="4578447"/>
          </a:xfrm>
          <a:prstGeom prst="rect">
            <a:avLst/>
          </a:prstGeom>
        </p:spPr>
      </p:pic>
      <p:sp>
        <p:nvSpPr>
          <p:cNvPr id="9" name="TextBox 8"/>
          <p:cNvSpPr txBox="1"/>
          <p:nvPr/>
        </p:nvSpPr>
        <p:spPr>
          <a:xfrm>
            <a:off x="5772842" y="1442840"/>
            <a:ext cx="5746224" cy="954107"/>
          </a:xfrm>
          <a:prstGeom prst="rect">
            <a:avLst/>
          </a:prstGeom>
          <a:noFill/>
        </p:spPr>
        <p:txBody>
          <a:bodyPr wrap="square" rtlCol="0">
            <a:spAutoFit/>
          </a:bodyPr>
          <a:lstStyle/>
          <a:p>
            <a:pPr algn="just"/>
            <a:r>
              <a:rPr lang="es-ES_tradnl" sz="2800" b="1" dirty="0" smtClean="0">
                <a:solidFill>
                  <a:srgbClr val="FF5160"/>
                </a:solidFill>
              </a:rPr>
              <a:t>Observación:</a:t>
            </a:r>
            <a:r>
              <a:rPr lang="es-ES_tradnl" sz="2800" dirty="0" smtClean="0">
                <a:solidFill>
                  <a:srgbClr val="FF5160"/>
                </a:solidFill>
              </a:rPr>
              <a:t> </a:t>
            </a:r>
            <a:r>
              <a:rPr lang="es-ES_tradnl" sz="2800" dirty="0" smtClean="0">
                <a:solidFill>
                  <a:schemeClr val="bg1"/>
                </a:solidFill>
              </a:rPr>
              <a:t>El Gimnasio es el lugar preferido con un </a:t>
            </a:r>
            <a:r>
              <a:rPr lang="es-ES_tradnl" sz="2800" b="1" dirty="0" smtClean="0">
                <a:solidFill>
                  <a:srgbClr val="FF5160"/>
                </a:solidFill>
              </a:rPr>
              <a:t>50%</a:t>
            </a:r>
          </a:p>
        </p:txBody>
      </p:sp>
    </p:spTree>
    <p:extLst>
      <p:ext uri="{BB962C8B-B14F-4D97-AF65-F5344CB8AC3E}">
        <p14:creationId xmlns:p14="http://schemas.microsoft.com/office/powerpoint/2010/main" val="2296617740"/>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 name="TextBox 3"/>
          <p:cNvSpPr txBox="1"/>
          <p:nvPr/>
        </p:nvSpPr>
        <p:spPr>
          <a:xfrm>
            <a:off x="583324" y="488731"/>
            <a:ext cx="11161986" cy="954107"/>
          </a:xfrm>
          <a:prstGeom prst="rect">
            <a:avLst/>
          </a:prstGeom>
          <a:noFill/>
        </p:spPr>
        <p:txBody>
          <a:bodyPr wrap="square" rtlCol="0">
            <a:spAutoFit/>
          </a:bodyPr>
          <a:lstStyle/>
          <a:p>
            <a:pPr algn="just"/>
            <a:r>
              <a:rPr lang="es-ES_tradnl" sz="2800" b="1" u="sng" dirty="0" smtClean="0">
                <a:solidFill>
                  <a:schemeClr val="bg1"/>
                </a:solidFill>
              </a:rPr>
              <a:t>RESULTADOS ENCUESTAS:</a:t>
            </a:r>
          </a:p>
          <a:p>
            <a:pPr algn="just"/>
            <a:endParaRPr lang="es-ES_tradnl" sz="2800" b="1" u="sng" dirty="0">
              <a:solidFill>
                <a:schemeClr val="bg1"/>
              </a:solidFill>
            </a:endParaRPr>
          </a:p>
        </p:txBody>
      </p:sp>
      <p:sp>
        <p:nvSpPr>
          <p:cNvPr id="8" name="Oval 7"/>
          <p:cNvSpPr/>
          <p:nvPr/>
        </p:nvSpPr>
        <p:spPr>
          <a:xfrm>
            <a:off x="331077" y="662152"/>
            <a:ext cx="189188" cy="189188"/>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70" y="1513492"/>
            <a:ext cx="4832161" cy="4887307"/>
          </a:xfrm>
          <a:prstGeom prst="rect">
            <a:avLst/>
          </a:prstGeom>
        </p:spPr>
      </p:pic>
      <p:sp>
        <p:nvSpPr>
          <p:cNvPr id="9" name="TextBox 8"/>
          <p:cNvSpPr txBox="1"/>
          <p:nvPr/>
        </p:nvSpPr>
        <p:spPr>
          <a:xfrm>
            <a:off x="5772842" y="1442840"/>
            <a:ext cx="5746224" cy="2246769"/>
          </a:xfrm>
          <a:prstGeom prst="rect">
            <a:avLst/>
          </a:prstGeom>
          <a:noFill/>
        </p:spPr>
        <p:txBody>
          <a:bodyPr wrap="square" rtlCol="0">
            <a:spAutoFit/>
          </a:bodyPr>
          <a:lstStyle/>
          <a:p>
            <a:pPr algn="just"/>
            <a:r>
              <a:rPr lang="es-ES_tradnl" sz="2800" b="1" dirty="0" smtClean="0">
                <a:solidFill>
                  <a:srgbClr val="FF5160"/>
                </a:solidFill>
              </a:rPr>
              <a:t>Observación:</a:t>
            </a:r>
            <a:r>
              <a:rPr lang="es-ES_tradnl" sz="2800" dirty="0" smtClean="0">
                <a:solidFill>
                  <a:srgbClr val="FF5160"/>
                </a:solidFill>
              </a:rPr>
              <a:t> </a:t>
            </a:r>
            <a:r>
              <a:rPr lang="es-ES_tradnl" sz="2800" dirty="0" smtClean="0">
                <a:solidFill>
                  <a:schemeClr val="bg1"/>
                </a:solidFill>
              </a:rPr>
              <a:t>A la mayoría les parece Buena Idea establecer un programa que lleve el desayuno, comida y cena al lugar donde te encuentres con un </a:t>
            </a:r>
            <a:r>
              <a:rPr lang="es-ES_tradnl" sz="2800" b="1" dirty="0" smtClean="0">
                <a:solidFill>
                  <a:srgbClr val="FF5160"/>
                </a:solidFill>
              </a:rPr>
              <a:t>47.1%</a:t>
            </a:r>
          </a:p>
        </p:txBody>
      </p:sp>
    </p:spTree>
    <p:extLst>
      <p:ext uri="{BB962C8B-B14F-4D97-AF65-F5344CB8AC3E}">
        <p14:creationId xmlns:p14="http://schemas.microsoft.com/office/powerpoint/2010/main" val="2491327307"/>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 name="TextBox 3"/>
          <p:cNvSpPr txBox="1"/>
          <p:nvPr/>
        </p:nvSpPr>
        <p:spPr>
          <a:xfrm>
            <a:off x="583324" y="488731"/>
            <a:ext cx="11161986" cy="954107"/>
          </a:xfrm>
          <a:prstGeom prst="rect">
            <a:avLst/>
          </a:prstGeom>
          <a:noFill/>
        </p:spPr>
        <p:txBody>
          <a:bodyPr wrap="square" rtlCol="0">
            <a:spAutoFit/>
          </a:bodyPr>
          <a:lstStyle/>
          <a:p>
            <a:pPr algn="just"/>
            <a:r>
              <a:rPr lang="es-ES_tradnl" sz="2800" b="1" u="sng" dirty="0" smtClean="0">
                <a:solidFill>
                  <a:schemeClr val="bg1"/>
                </a:solidFill>
              </a:rPr>
              <a:t>RESULTADOS ENCUESTAS:</a:t>
            </a:r>
          </a:p>
          <a:p>
            <a:pPr algn="just"/>
            <a:endParaRPr lang="es-ES_tradnl" sz="2800" b="1" u="sng" dirty="0">
              <a:solidFill>
                <a:schemeClr val="bg1"/>
              </a:solidFill>
            </a:endParaRPr>
          </a:p>
        </p:txBody>
      </p:sp>
      <p:sp>
        <p:nvSpPr>
          <p:cNvPr id="8" name="Oval 7"/>
          <p:cNvSpPr/>
          <p:nvPr/>
        </p:nvSpPr>
        <p:spPr>
          <a:xfrm>
            <a:off x="331077" y="662152"/>
            <a:ext cx="189188" cy="189188"/>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71" y="1442838"/>
            <a:ext cx="4647222" cy="4316694"/>
          </a:xfrm>
          <a:prstGeom prst="rect">
            <a:avLst/>
          </a:prstGeom>
        </p:spPr>
      </p:pic>
      <p:sp>
        <p:nvSpPr>
          <p:cNvPr id="9" name="TextBox 8"/>
          <p:cNvSpPr txBox="1"/>
          <p:nvPr/>
        </p:nvSpPr>
        <p:spPr>
          <a:xfrm>
            <a:off x="5772842" y="1442840"/>
            <a:ext cx="5746224" cy="1384995"/>
          </a:xfrm>
          <a:prstGeom prst="rect">
            <a:avLst/>
          </a:prstGeom>
          <a:noFill/>
        </p:spPr>
        <p:txBody>
          <a:bodyPr wrap="square" rtlCol="0">
            <a:spAutoFit/>
          </a:bodyPr>
          <a:lstStyle/>
          <a:p>
            <a:pPr algn="just"/>
            <a:r>
              <a:rPr lang="es-ES_tradnl" sz="2800" b="1" dirty="0" smtClean="0">
                <a:solidFill>
                  <a:srgbClr val="FF5160"/>
                </a:solidFill>
              </a:rPr>
              <a:t>Observación:</a:t>
            </a:r>
            <a:r>
              <a:rPr lang="es-ES_tradnl" sz="2800" dirty="0" smtClean="0">
                <a:solidFill>
                  <a:srgbClr val="FF5160"/>
                </a:solidFill>
              </a:rPr>
              <a:t> </a:t>
            </a:r>
            <a:r>
              <a:rPr lang="es-ES_tradnl" sz="2800" dirty="0" smtClean="0">
                <a:solidFill>
                  <a:schemeClr val="bg1"/>
                </a:solidFill>
              </a:rPr>
              <a:t>Las personas prefieren realizar pagos mensuales con un </a:t>
            </a:r>
            <a:r>
              <a:rPr lang="es-ES_tradnl" sz="2800" b="1" dirty="0" smtClean="0">
                <a:solidFill>
                  <a:srgbClr val="FF5160"/>
                </a:solidFill>
              </a:rPr>
              <a:t>73.5%</a:t>
            </a:r>
          </a:p>
        </p:txBody>
      </p:sp>
    </p:spTree>
    <p:extLst>
      <p:ext uri="{BB962C8B-B14F-4D97-AF65-F5344CB8AC3E}">
        <p14:creationId xmlns:p14="http://schemas.microsoft.com/office/powerpoint/2010/main" val="1347216519"/>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 name="TextBox 3"/>
          <p:cNvSpPr txBox="1"/>
          <p:nvPr/>
        </p:nvSpPr>
        <p:spPr>
          <a:xfrm>
            <a:off x="583324" y="488731"/>
            <a:ext cx="11161986" cy="954107"/>
          </a:xfrm>
          <a:prstGeom prst="rect">
            <a:avLst/>
          </a:prstGeom>
          <a:noFill/>
        </p:spPr>
        <p:txBody>
          <a:bodyPr wrap="square" rtlCol="0">
            <a:spAutoFit/>
          </a:bodyPr>
          <a:lstStyle/>
          <a:p>
            <a:pPr algn="just"/>
            <a:r>
              <a:rPr lang="es-ES_tradnl" sz="2800" b="1" u="sng" dirty="0" smtClean="0">
                <a:solidFill>
                  <a:schemeClr val="bg1"/>
                </a:solidFill>
              </a:rPr>
              <a:t>RESULTADOS ENCUESTAS:</a:t>
            </a:r>
          </a:p>
          <a:p>
            <a:pPr algn="just"/>
            <a:endParaRPr lang="es-ES_tradnl" sz="2800" b="1" u="sng" dirty="0">
              <a:solidFill>
                <a:schemeClr val="bg1"/>
              </a:solidFill>
            </a:endParaRPr>
          </a:p>
        </p:txBody>
      </p:sp>
      <p:sp>
        <p:nvSpPr>
          <p:cNvPr id="8" name="Oval 7"/>
          <p:cNvSpPr/>
          <p:nvPr/>
        </p:nvSpPr>
        <p:spPr>
          <a:xfrm>
            <a:off x="331077" y="662152"/>
            <a:ext cx="189188" cy="189188"/>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71" y="1513492"/>
            <a:ext cx="4704469" cy="4590705"/>
          </a:xfrm>
          <a:prstGeom prst="rect">
            <a:avLst/>
          </a:prstGeom>
        </p:spPr>
      </p:pic>
      <p:sp>
        <p:nvSpPr>
          <p:cNvPr id="9" name="TextBox 8"/>
          <p:cNvSpPr txBox="1"/>
          <p:nvPr/>
        </p:nvSpPr>
        <p:spPr>
          <a:xfrm>
            <a:off x="5772842" y="1442840"/>
            <a:ext cx="5746224" cy="954107"/>
          </a:xfrm>
          <a:prstGeom prst="rect">
            <a:avLst/>
          </a:prstGeom>
          <a:noFill/>
        </p:spPr>
        <p:txBody>
          <a:bodyPr wrap="square" rtlCol="0">
            <a:spAutoFit/>
          </a:bodyPr>
          <a:lstStyle/>
          <a:p>
            <a:pPr algn="just"/>
            <a:r>
              <a:rPr lang="es-ES_tradnl" sz="2800" b="1" dirty="0" smtClean="0">
                <a:solidFill>
                  <a:srgbClr val="FF5160"/>
                </a:solidFill>
              </a:rPr>
              <a:t>Observación:</a:t>
            </a:r>
            <a:r>
              <a:rPr lang="es-ES_tradnl" sz="2800" dirty="0" smtClean="0">
                <a:solidFill>
                  <a:srgbClr val="FF5160"/>
                </a:solidFill>
              </a:rPr>
              <a:t> </a:t>
            </a:r>
            <a:r>
              <a:rPr lang="es-ES_tradnl" sz="2800" dirty="0" smtClean="0">
                <a:solidFill>
                  <a:schemeClr val="bg1"/>
                </a:solidFill>
              </a:rPr>
              <a:t>Las personas prefieren pagar entre </a:t>
            </a:r>
            <a:r>
              <a:rPr lang="es-ES_tradnl" sz="2800" b="1" dirty="0" smtClean="0">
                <a:solidFill>
                  <a:srgbClr val="FF5160"/>
                </a:solidFill>
              </a:rPr>
              <a:t>RD$5,000 – RD$8,000</a:t>
            </a:r>
          </a:p>
        </p:txBody>
      </p:sp>
    </p:spTree>
    <p:extLst>
      <p:ext uri="{BB962C8B-B14F-4D97-AF65-F5344CB8AC3E}">
        <p14:creationId xmlns:p14="http://schemas.microsoft.com/office/powerpoint/2010/main" val="1922216328"/>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TextBox 7"/>
          <p:cNvSpPr txBox="1"/>
          <p:nvPr/>
        </p:nvSpPr>
        <p:spPr>
          <a:xfrm>
            <a:off x="572812" y="2497976"/>
            <a:ext cx="11046374" cy="1862048"/>
          </a:xfrm>
          <a:prstGeom prst="rect">
            <a:avLst/>
          </a:prstGeom>
          <a:noFill/>
        </p:spPr>
        <p:txBody>
          <a:bodyPr wrap="square" rtlCol="0">
            <a:spAutoFit/>
          </a:bodyPr>
          <a:lstStyle/>
          <a:p>
            <a:pPr algn="ctr"/>
            <a:r>
              <a:rPr lang="es-ES_tradnl" sz="11500" b="1" dirty="0" smtClean="0">
                <a:solidFill>
                  <a:schemeClr val="bg1"/>
                </a:solidFill>
              </a:rPr>
              <a:t>Valor Agregado</a:t>
            </a:r>
          </a:p>
        </p:txBody>
      </p:sp>
    </p:spTree>
    <p:extLst>
      <p:ext uri="{BB962C8B-B14F-4D97-AF65-F5344CB8AC3E}">
        <p14:creationId xmlns:p14="http://schemas.microsoft.com/office/powerpoint/2010/main" val="1427392876"/>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TextBox 9"/>
          <p:cNvSpPr txBox="1"/>
          <p:nvPr/>
        </p:nvSpPr>
        <p:spPr>
          <a:xfrm>
            <a:off x="583324" y="488731"/>
            <a:ext cx="11161986" cy="6124754"/>
          </a:xfrm>
          <a:prstGeom prst="rect">
            <a:avLst/>
          </a:prstGeom>
          <a:noFill/>
        </p:spPr>
        <p:txBody>
          <a:bodyPr wrap="square" rtlCol="0">
            <a:spAutoFit/>
          </a:bodyPr>
          <a:lstStyle/>
          <a:p>
            <a:pPr algn="just"/>
            <a:r>
              <a:rPr lang="es-ES_tradnl" sz="2800" b="1" u="sng" dirty="0" smtClean="0">
                <a:solidFill>
                  <a:schemeClr val="bg1"/>
                </a:solidFill>
              </a:rPr>
              <a:t>Valores Agregados:</a:t>
            </a:r>
          </a:p>
          <a:p>
            <a:pPr algn="just"/>
            <a:endParaRPr lang="es-ES_tradnl" sz="2800" b="1" u="sng" dirty="0">
              <a:solidFill>
                <a:schemeClr val="bg1"/>
              </a:solidFill>
            </a:endParaRPr>
          </a:p>
          <a:p>
            <a:pPr marL="457200" indent="-457200" algn="just">
              <a:buFontTx/>
              <a:buChar char="-"/>
            </a:pPr>
            <a:r>
              <a:rPr lang="es-DO" sz="2800" b="1" dirty="0" smtClean="0">
                <a:solidFill>
                  <a:srgbClr val="454B51"/>
                </a:solidFill>
              </a:rPr>
              <a:t>Diferenciación: </a:t>
            </a:r>
            <a:r>
              <a:rPr lang="es-ES_tradnl" sz="2800" dirty="0">
                <a:solidFill>
                  <a:schemeClr val="bg1"/>
                </a:solidFill>
              </a:rPr>
              <a:t>Nos enfocaremos en entrenar al cliente, realizar las comidas y enviarla hasta su ubicación con el fin de que el mismo no tenga excusas de que salto las comidas o no pudo entrenar de manera adecuada</a:t>
            </a:r>
            <a:r>
              <a:rPr lang="es-ES_tradnl" sz="2800" dirty="0" smtClean="0">
                <a:solidFill>
                  <a:schemeClr val="bg1"/>
                </a:solidFill>
              </a:rPr>
              <a:t>.</a:t>
            </a:r>
            <a:endParaRPr lang="es-ES_tradnl" sz="2800" dirty="0">
              <a:solidFill>
                <a:schemeClr val="bg1"/>
              </a:solidFill>
            </a:endParaRPr>
          </a:p>
          <a:p>
            <a:pPr marL="457200" indent="-457200" algn="just">
              <a:buFontTx/>
              <a:buChar char="-"/>
            </a:pPr>
            <a:endParaRPr lang="en-US" sz="2800" b="1" dirty="0" smtClean="0">
              <a:solidFill>
                <a:srgbClr val="454B51"/>
              </a:solidFill>
            </a:endParaRPr>
          </a:p>
          <a:p>
            <a:pPr marL="457200" indent="-457200" algn="just">
              <a:buFontTx/>
              <a:buChar char="-"/>
            </a:pPr>
            <a:r>
              <a:rPr lang="en-US" sz="2800" b="1" dirty="0" smtClean="0">
                <a:solidFill>
                  <a:srgbClr val="454B51"/>
                </a:solidFill>
              </a:rPr>
              <a:t>Precio: </a:t>
            </a:r>
            <a:r>
              <a:rPr lang="es-ES_tradnl" sz="2800" dirty="0">
                <a:solidFill>
                  <a:schemeClr val="bg1"/>
                </a:solidFill>
              </a:rPr>
              <a:t>Precio: Nuestro precio estará sujeto a lo que el cliente realmente necesita, nuestros asesores le recomendaran varios </a:t>
            </a:r>
            <a:r>
              <a:rPr lang="es-ES_tradnl" sz="2800" dirty="0" smtClean="0">
                <a:solidFill>
                  <a:schemeClr val="bg1"/>
                </a:solidFill>
              </a:rPr>
              <a:t>planes.</a:t>
            </a:r>
          </a:p>
          <a:p>
            <a:pPr marL="457200" indent="-457200" algn="just">
              <a:buFontTx/>
              <a:buChar char="-"/>
            </a:pPr>
            <a:endParaRPr lang="es-ES_tradnl" sz="2800" b="1" dirty="0">
              <a:solidFill>
                <a:schemeClr val="bg1"/>
              </a:solidFill>
            </a:endParaRPr>
          </a:p>
          <a:p>
            <a:pPr marL="457200" indent="-457200" algn="just">
              <a:buFontTx/>
              <a:buChar char="-"/>
            </a:pPr>
            <a:r>
              <a:rPr lang="en-US" sz="2800" b="1" dirty="0" smtClean="0">
                <a:solidFill>
                  <a:srgbClr val="454B51"/>
                </a:solidFill>
              </a:rPr>
              <a:t>Calidad: </a:t>
            </a:r>
            <a:r>
              <a:rPr lang="es-ES_tradnl" sz="2800" dirty="0">
                <a:solidFill>
                  <a:schemeClr val="bg1"/>
                </a:solidFill>
              </a:rPr>
              <a:t>Nuestra calidad es de primera y esto es debido a que nuestros cocineros son estudiantes de A&amp;B de las siguientes instituciones gastronómicas</a:t>
            </a:r>
            <a:r>
              <a:rPr lang="es-ES_tradnl" sz="2800" dirty="0" smtClean="0">
                <a:solidFill>
                  <a:schemeClr val="bg1"/>
                </a:solidFill>
              </a:rPr>
              <a:t>: UNAPEC</a:t>
            </a:r>
            <a:r>
              <a:rPr lang="es-DO" sz="2800" dirty="0" smtClean="0">
                <a:solidFill>
                  <a:schemeClr val="bg1"/>
                </a:solidFill>
              </a:rPr>
              <a:t>, </a:t>
            </a:r>
            <a:r>
              <a:rPr lang="es-ES_tradnl" sz="2800" dirty="0" smtClean="0">
                <a:solidFill>
                  <a:schemeClr val="bg1"/>
                </a:solidFill>
              </a:rPr>
              <a:t>PUCMM</a:t>
            </a:r>
            <a:r>
              <a:rPr lang="es-DO" sz="2800" dirty="0" smtClean="0">
                <a:solidFill>
                  <a:schemeClr val="bg1"/>
                </a:solidFill>
              </a:rPr>
              <a:t>, </a:t>
            </a:r>
            <a:r>
              <a:rPr lang="es-ES_tradnl" sz="2800" dirty="0" smtClean="0">
                <a:solidFill>
                  <a:schemeClr val="bg1"/>
                </a:solidFill>
              </a:rPr>
              <a:t>A&amp;B Masters y UCSD.</a:t>
            </a:r>
            <a:endParaRPr lang="es-DO" sz="2800" b="1" dirty="0">
              <a:solidFill>
                <a:schemeClr val="bg1"/>
              </a:solidFill>
            </a:endParaRPr>
          </a:p>
          <a:p>
            <a:pPr marL="457200" indent="-457200" algn="just">
              <a:buFontTx/>
              <a:buChar char="-"/>
            </a:pPr>
            <a:endParaRPr lang="es-ES_tradnl" sz="2800" b="1" dirty="0">
              <a:solidFill>
                <a:schemeClr val="bg1"/>
              </a:solidFill>
            </a:endParaRPr>
          </a:p>
        </p:txBody>
      </p:sp>
      <p:sp>
        <p:nvSpPr>
          <p:cNvPr id="11" name="Oval 10"/>
          <p:cNvSpPr/>
          <p:nvPr/>
        </p:nvSpPr>
        <p:spPr>
          <a:xfrm>
            <a:off x="331077" y="662152"/>
            <a:ext cx="189188" cy="189188"/>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nvGrpSpPr>
          <p:cNvPr id="20" name="Group 19"/>
          <p:cNvGrpSpPr/>
          <p:nvPr/>
        </p:nvGrpSpPr>
        <p:grpSpPr>
          <a:xfrm>
            <a:off x="10578660" y="173421"/>
            <a:ext cx="1166650" cy="1166650"/>
            <a:chOff x="10578660" y="173421"/>
            <a:chExt cx="1166650" cy="1166650"/>
          </a:xfrm>
        </p:grpSpPr>
        <p:sp>
          <p:nvSpPr>
            <p:cNvPr id="17" name="Oval 16"/>
            <p:cNvSpPr/>
            <p:nvPr/>
          </p:nvSpPr>
          <p:spPr>
            <a:xfrm>
              <a:off x="10578660" y="173421"/>
              <a:ext cx="1166650" cy="1166650"/>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84674" y="244216"/>
              <a:ext cx="954622" cy="954622"/>
            </a:xfrm>
            <a:prstGeom prst="rect">
              <a:avLst/>
            </a:prstGeom>
          </p:spPr>
        </p:pic>
      </p:grpSp>
    </p:spTree>
    <p:extLst>
      <p:ext uri="{BB962C8B-B14F-4D97-AF65-F5344CB8AC3E}">
        <p14:creationId xmlns:p14="http://schemas.microsoft.com/office/powerpoint/2010/main" val="1683634272"/>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TextBox 9"/>
          <p:cNvSpPr txBox="1"/>
          <p:nvPr/>
        </p:nvSpPr>
        <p:spPr>
          <a:xfrm>
            <a:off x="583324" y="488731"/>
            <a:ext cx="11161986" cy="6124754"/>
          </a:xfrm>
          <a:prstGeom prst="rect">
            <a:avLst/>
          </a:prstGeom>
          <a:noFill/>
        </p:spPr>
        <p:txBody>
          <a:bodyPr wrap="square" rtlCol="0">
            <a:spAutoFit/>
          </a:bodyPr>
          <a:lstStyle/>
          <a:p>
            <a:pPr algn="just"/>
            <a:r>
              <a:rPr lang="es-ES_tradnl" sz="2800" b="1" u="sng" dirty="0" smtClean="0">
                <a:solidFill>
                  <a:schemeClr val="bg1"/>
                </a:solidFill>
              </a:rPr>
              <a:t>Valores Agregados:</a:t>
            </a:r>
          </a:p>
          <a:p>
            <a:pPr algn="just"/>
            <a:endParaRPr lang="en-US" sz="2800" b="1" u="sng" dirty="0" smtClean="0">
              <a:solidFill>
                <a:schemeClr val="bg1"/>
              </a:solidFill>
            </a:endParaRPr>
          </a:p>
          <a:p>
            <a:pPr marL="457200" indent="-457200" algn="just">
              <a:buFontTx/>
              <a:buChar char="-"/>
            </a:pPr>
            <a:r>
              <a:rPr lang="es-DO" sz="2800" b="1" dirty="0">
                <a:solidFill>
                  <a:srgbClr val="FF5160"/>
                </a:solidFill>
              </a:rPr>
              <a:t>Ventajas </a:t>
            </a:r>
            <a:r>
              <a:rPr lang="es-DO" sz="2800" b="1" dirty="0" smtClean="0">
                <a:solidFill>
                  <a:srgbClr val="FF5160"/>
                </a:solidFill>
              </a:rPr>
              <a:t>Competitivas:</a:t>
            </a:r>
            <a:endParaRPr lang="es-DO" sz="2800" b="1" dirty="0">
              <a:solidFill>
                <a:srgbClr val="454B51"/>
              </a:solidFill>
            </a:endParaRPr>
          </a:p>
          <a:p>
            <a:pPr marL="457200" indent="-457200" algn="just">
              <a:buFontTx/>
              <a:buChar char="-"/>
            </a:pPr>
            <a:r>
              <a:rPr lang="es-DO" sz="2800" b="1" dirty="0" smtClean="0">
                <a:solidFill>
                  <a:srgbClr val="454B51"/>
                </a:solidFill>
              </a:rPr>
              <a:t>Competitivas:</a:t>
            </a:r>
            <a:endParaRPr lang="es-DO" sz="2800" b="1" dirty="0">
              <a:solidFill>
                <a:srgbClr val="454B51"/>
              </a:solidFill>
            </a:endParaRPr>
          </a:p>
          <a:p>
            <a:pPr marL="514350" indent="-514350" algn="just">
              <a:buAutoNum type="arabicParenR"/>
            </a:pPr>
            <a:r>
              <a:rPr lang="es-ES_tradnl" sz="2800" dirty="0" smtClean="0">
                <a:solidFill>
                  <a:schemeClr val="bg1"/>
                </a:solidFill>
              </a:rPr>
              <a:t>Únicos </a:t>
            </a:r>
            <a:r>
              <a:rPr lang="es-ES_tradnl" sz="2800" dirty="0">
                <a:solidFill>
                  <a:schemeClr val="bg1"/>
                </a:solidFill>
              </a:rPr>
              <a:t>en ese nicho de mercado</a:t>
            </a:r>
            <a:r>
              <a:rPr lang="es-ES_tradnl" sz="2800" dirty="0" smtClean="0">
                <a:solidFill>
                  <a:schemeClr val="bg1"/>
                </a:solidFill>
              </a:rPr>
              <a:t>.</a:t>
            </a:r>
          </a:p>
          <a:p>
            <a:pPr marL="514350" indent="-514350" algn="just">
              <a:buAutoNum type="arabicParenR"/>
            </a:pPr>
            <a:r>
              <a:rPr lang="es-ES_tradnl" sz="2800" dirty="0">
                <a:solidFill>
                  <a:schemeClr val="bg1"/>
                </a:solidFill>
              </a:rPr>
              <a:t>Contamos con una plataforma que permite inscribirte, realizar tus pagos y monitorear tu progreso en tiempo real</a:t>
            </a:r>
            <a:r>
              <a:rPr lang="es-ES_tradnl" sz="2800" dirty="0" smtClean="0">
                <a:solidFill>
                  <a:schemeClr val="bg1"/>
                </a:solidFill>
              </a:rPr>
              <a:t>.</a:t>
            </a:r>
          </a:p>
          <a:p>
            <a:pPr marL="514350" indent="-514350" algn="just">
              <a:buAutoNum type="arabicParenR"/>
            </a:pPr>
            <a:r>
              <a:rPr lang="es-ES_tradnl" sz="2800" dirty="0">
                <a:solidFill>
                  <a:schemeClr val="bg1"/>
                </a:solidFill>
              </a:rPr>
              <a:t>Entrenamiento, nutrición y envío de comidas hasta tu ubicación, todo esto de manera personalizada</a:t>
            </a:r>
            <a:r>
              <a:rPr lang="es-ES_tradnl" sz="2800" dirty="0" smtClean="0">
                <a:solidFill>
                  <a:schemeClr val="bg1"/>
                </a:solidFill>
              </a:rPr>
              <a:t>.</a:t>
            </a:r>
          </a:p>
          <a:p>
            <a:pPr marL="514350" indent="-514350" algn="just">
              <a:buFontTx/>
              <a:buAutoNum type="arabicParenR"/>
            </a:pPr>
            <a:r>
              <a:rPr lang="es-ES_tradnl" sz="2800" b="1" dirty="0">
                <a:solidFill>
                  <a:schemeClr val="bg1"/>
                </a:solidFill>
              </a:rPr>
              <a:t>Innovación: </a:t>
            </a:r>
            <a:r>
              <a:rPr lang="es-ES_tradnl" sz="2800" dirty="0">
                <a:solidFill>
                  <a:schemeClr val="bg1"/>
                </a:solidFill>
              </a:rPr>
              <a:t>Nos regimos por estándares internacionales de entrenamiento, nutrición y gastronomía.</a:t>
            </a:r>
            <a:endParaRPr lang="es-DO" sz="2800" dirty="0">
              <a:solidFill>
                <a:schemeClr val="bg1"/>
              </a:solidFill>
            </a:endParaRPr>
          </a:p>
          <a:p>
            <a:pPr marL="514350" indent="-514350" algn="just">
              <a:buAutoNum type="arabicParenR"/>
            </a:pPr>
            <a:r>
              <a:rPr lang="es-ES_tradnl" sz="2800" b="1" dirty="0">
                <a:solidFill>
                  <a:schemeClr val="bg1"/>
                </a:solidFill>
              </a:rPr>
              <a:t>Personal: </a:t>
            </a:r>
            <a:r>
              <a:rPr lang="es-ES_tradnl" sz="2800" dirty="0">
                <a:solidFill>
                  <a:schemeClr val="bg1"/>
                </a:solidFill>
              </a:rPr>
              <a:t>Nuestro personal está altamente capacitado por medio de certificados internacionales, además se le realizan evaluaciones de desempeño de manera mensual.</a:t>
            </a:r>
            <a:endParaRPr lang="es-DO" sz="2800" dirty="0">
              <a:solidFill>
                <a:schemeClr val="bg1"/>
              </a:solidFill>
            </a:endParaRPr>
          </a:p>
        </p:txBody>
      </p:sp>
      <p:sp>
        <p:nvSpPr>
          <p:cNvPr id="11" name="Oval 10"/>
          <p:cNvSpPr/>
          <p:nvPr/>
        </p:nvSpPr>
        <p:spPr>
          <a:xfrm>
            <a:off x="331077" y="662152"/>
            <a:ext cx="189188" cy="189188"/>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nvGrpSpPr>
          <p:cNvPr id="2" name="Group 1"/>
          <p:cNvGrpSpPr/>
          <p:nvPr/>
        </p:nvGrpSpPr>
        <p:grpSpPr>
          <a:xfrm>
            <a:off x="10578660" y="173421"/>
            <a:ext cx="1166650" cy="1166650"/>
            <a:chOff x="10578660" y="173421"/>
            <a:chExt cx="1166650" cy="1166650"/>
          </a:xfrm>
        </p:grpSpPr>
        <p:sp>
          <p:nvSpPr>
            <p:cNvPr id="6" name="Oval 5"/>
            <p:cNvSpPr/>
            <p:nvPr/>
          </p:nvSpPr>
          <p:spPr>
            <a:xfrm>
              <a:off x="10578660" y="173421"/>
              <a:ext cx="1166650" cy="1166650"/>
            </a:xfrm>
            <a:prstGeom prst="ellipse">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84674" y="244216"/>
              <a:ext cx="954622" cy="954622"/>
            </a:xfrm>
            <a:prstGeom prst="rect">
              <a:avLst/>
            </a:prstGeom>
          </p:spPr>
        </p:pic>
      </p:grpSp>
    </p:spTree>
    <p:extLst>
      <p:ext uri="{BB962C8B-B14F-4D97-AF65-F5344CB8AC3E}">
        <p14:creationId xmlns:p14="http://schemas.microsoft.com/office/powerpoint/2010/main" val="4213173190"/>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0" name="TextBox 9"/>
          <p:cNvSpPr txBox="1"/>
          <p:nvPr/>
        </p:nvSpPr>
        <p:spPr>
          <a:xfrm>
            <a:off x="583324" y="488731"/>
            <a:ext cx="11161986" cy="4401205"/>
          </a:xfrm>
          <a:prstGeom prst="rect">
            <a:avLst/>
          </a:prstGeom>
          <a:noFill/>
        </p:spPr>
        <p:txBody>
          <a:bodyPr wrap="square" rtlCol="0">
            <a:spAutoFit/>
          </a:bodyPr>
          <a:lstStyle/>
          <a:p>
            <a:pPr algn="just"/>
            <a:r>
              <a:rPr lang="es-ES_tradnl" sz="2800" b="1" u="sng" dirty="0" smtClean="0">
                <a:solidFill>
                  <a:schemeClr val="bg1"/>
                </a:solidFill>
              </a:rPr>
              <a:t>Valores Agregados:</a:t>
            </a:r>
          </a:p>
          <a:p>
            <a:pPr algn="just"/>
            <a:endParaRPr lang="es-ES_tradnl" sz="2800" b="1" u="sng" dirty="0">
              <a:solidFill>
                <a:schemeClr val="bg1"/>
              </a:solidFill>
            </a:endParaRPr>
          </a:p>
          <a:p>
            <a:pPr marL="457200" indent="-457200" algn="just">
              <a:buFontTx/>
              <a:buChar char="-"/>
            </a:pPr>
            <a:r>
              <a:rPr lang="es-DO" sz="2800" b="1" dirty="0" smtClean="0">
                <a:solidFill>
                  <a:srgbClr val="454B51"/>
                </a:solidFill>
              </a:rPr>
              <a:t>Ventajas Competitivas:</a:t>
            </a:r>
          </a:p>
          <a:p>
            <a:pPr algn="just"/>
            <a:endParaRPr lang="es-DO" sz="2800" b="1" dirty="0" smtClean="0">
              <a:solidFill>
                <a:srgbClr val="454B51"/>
              </a:solidFill>
            </a:endParaRPr>
          </a:p>
          <a:p>
            <a:pPr marL="514350" indent="-514350" algn="just">
              <a:buFont typeface="+mj-lt"/>
              <a:buAutoNum type="arabicParenR" startAt="6"/>
            </a:pPr>
            <a:r>
              <a:rPr lang="es-ES_tradnl" sz="2800" b="1" dirty="0">
                <a:solidFill>
                  <a:schemeClr val="bg1"/>
                </a:solidFill>
              </a:rPr>
              <a:t>Servicio al Cliente: </a:t>
            </a:r>
            <a:r>
              <a:rPr lang="es-ES_tradnl" sz="2800" dirty="0">
                <a:solidFill>
                  <a:schemeClr val="bg1"/>
                </a:solidFill>
              </a:rPr>
              <a:t>Tenemos varias vías de comunicación, entre las cuales detallamos las siguientes: Chat en vivo, Redes Sociales, Telefónico y Representantes Corporativos</a:t>
            </a:r>
            <a:r>
              <a:rPr lang="es-ES_tradnl" sz="2800" dirty="0" smtClean="0">
                <a:solidFill>
                  <a:schemeClr val="bg1"/>
                </a:solidFill>
              </a:rPr>
              <a:t>.</a:t>
            </a:r>
          </a:p>
          <a:p>
            <a:pPr marL="514350" indent="-514350" algn="just">
              <a:buFont typeface="+mj-lt"/>
              <a:buAutoNum type="arabicParenR" startAt="6"/>
            </a:pPr>
            <a:r>
              <a:rPr lang="es-ES_tradnl" sz="2800" b="1" dirty="0">
                <a:solidFill>
                  <a:schemeClr val="bg1"/>
                </a:solidFill>
              </a:rPr>
              <a:t>Registro: </a:t>
            </a:r>
            <a:r>
              <a:rPr lang="es-ES_tradnl" sz="2800" dirty="0">
                <a:solidFill>
                  <a:schemeClr val="bg1"/>
                </a:solidFill>
              </a:rPr>
              <a:t>Al momento de registrarte en nuestra plataforma te regalamos un cupón con un 30% de descuento valido por 3 meses del total del valor de tu paquete.</a:t>
            </a:r>
            <a:endParaRPr lang="es-DO" sz="2800" b="1" dirty="0" smtClean="0">
              <a:solidFill>
                <a:schemeClr val="bg1"/>
              </a:solidFill>
            </a:endParaRPr>
          </a:p>
        </p:txBody>
      </p:sp>
      <p:sp>
        <p:nvSpPr>
          <p:cNvPr id="11" name="Oval 10"/>
          <p:cNvSpPr/>
          <p:nvPr/>
        </p:nvSpPr>
        <p:spPr>
          <a:xfrm>
            <a:off x="331077" y="662152"/>
            <a:ext cx="189188" cy="189188"/>
          </a:xfrm>
          <a:prstGeom prst="ellipse">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nvGrpSpPr>
          <p:cNvPr id="2" name="Group 1"/>
          <p:cNvGrpSpPr/>
          <p:nvPr/>
        </p:nvGrpSpPr>
        <p:grpSpPr>
          <a:xfrm>
            <a:off x="10578660" y="173421"/>
            <a:ext cx="1166650" cy="1166650"/>
            <a:chOff x="10578660" y="173421"/>
            <a:chExt cx="1166650" cy="1166650"/>
          </a:xfrm>
        </p:grpSpPr>
        <p:sp>
          <p:nvSpPr>
            <p:cNvPr id="6" name="Oval 5"/>
            <p:cNvSpPr/>
            <p:nvPr/>
          </p:nvSpPr>
          <p:spPr>
            <a:xfrm>
              <a:off x="10578660" y="173421"/>
              <a:ext cx="1166650" cy="1166650"/>
            </a:xfrm>
            <a:prstGeom prst="ellipse">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84674" y="244216"/>
              <a:ext cx="954622" cy="954622"/>
            </a:xfrm>
            <a:prstGeom prst="rect">
              <a:avLst/>
            </a:prstGeom>
          </p:spPr>
        </p:pic>
      </p:grpSp>
    </p:spTree>
    <p:extLst>
      <p:ext uri="{BB962C8B-B14F-4D97-AF65-F5344CB8AC3E}">
        <p14:creationId xmlns:p14="http://schemas.microsoft.com/office/powerpoint/2010/main" val="628120104"/>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TextBox 7"/>
          <p:cNvSpPr txBox="1"/>
          <p:nvPr/>
        </p:nvSpPr>
        <p:spPr>
          <a:xfrm>
            <a:off x="572812" y="2497976"/>
            <a:ext cx="11046374" cy="1862048"/>
          </a:xfrm>
          <a:prstGeom prst="rect">
            <a:avLst/>
          </a:prstGeom>
          <a:noFill/>
        </p:spPr>
        <p:txBody>
          <a:bodyPr wrap="square" rtlCol="0">
            <a:spAutoFit/>
          </a:bodyPr>
          <a:lstStyle/>
          <a:p>
            <a:pPr algn="ctr"/>
            <a:r>
              <a:rPr lang="es-ES_tradnl" sz="11500" b="1" dirty="0" smtClean="0">
                <a:solidFill>
                  <a:schemeClr val="bg1"/>
                </a:solidFill>
              </a:rPr>
              <a:t>Cadena de Valor</a:t>
            </a:r>
          </a:p>
        </p:txBody>
      </p:sp>
    </p:spTree>
    <p:extLst>
      <p:ext uri="{BB962C8B-B14F-4D97-AF65-F5344CB8AC3E}">
        <p14:creationId xmlns:p14="http://schemas.microsoft.com/office/powerpoint/2010/main" val="692580014"/>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itsbrianmcfadden.com/wp-content/uploads/2014/09/Depositphotos_36928703_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99698"/>
            <a:ext cx="12192000" cy="91458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 y="5061391"/>
            <a:ext cx="5630778" cy="2229745"/>
          </a:xfrm>
          <a:prstGeom prst="rect">
            <a:avLst/>
          </a:prstGeom>
          <a:solidFill>
            <a:srgbClr val="3671A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9" name="TextBox 8"/>
          <p:cNvSpPr txBox="1"/>
          <p:nvPr/>
        </p:nvSpPr>
        <p:spPr>
          <a:xfrm>
            <a:off x="96253" y="5037328"/>
            <a:ext cx="5361339" cy="1846659"/>
          </a:xfrm>
          <a:prstGeom prst="rect">
            <a:avLst/>
          </a:prstGeom>
          <a:noFill/>
        </p:spPr>
        <p:txBody>
          <a:bodyPr wrap="none" rtlCol="0">
            <a:spAutoFit/>
          </a:bodyPr>
          <a:lstStyle/>
          <a:p>
            <a:pPr algn="ctr"/>
            <a:r>
              <a:rPr lang="es-ES_tradnl" sz="3800" dirty="0" smtClean="0">
                <a:solidFill>
                  <a:schemeClr val="bg1"/>
                </a:solidFill>
              </a:rPr>
              <a:t>¿CANSADO DE PAGARLE A</a:t>
            </a:r>
          </a:p>
          <a:p>
            <a:pPr algn="ctr"/>
            <a:r>
              <a:rPr lang="es-ES_tradnl" sz="3800" dirty="0" smtClean="0">
                <a:solidFill>
                  <a:schemeClr val="bg1"/>
                </a:solidFill>
              </a:rPr>
              <a:t>LOS ENTRENADORES Y NO</a:t>
            </a:r>
          </a:p>
          <a:p>
            <a:pPr algn="ctr"/>
            <a:r>
              <a:rPr lang="es-ES_tradnl" sz="3800" dirty="0" smtClean="0">
                <a:solidFill>
                  <a:schemeClr val="bg1"/>
                </a:solidFill>
              </a:rPr>
              <a:t>VER RESULTADOS?</a:t>
            </a:r>
          </a:p>
        </p:txBody>
      </p:sp>
    </p:spTree>
    <p:extLst>
      <p:ext uri="{BB962C8B-B14F-4D97-AF65-F5344CB8AC3E}">
        <p14:creationId xmlns:p14="http://schemas.microsoft.com/office/powerpoint/2010/main" val="2160900200"/>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TextBox 7"/>
          <p:cNvSpPr txBox="1"/>
          <p:nvPr/>
        </p:nvSpPr>
        <p:spPr>
          <a:xfrm>
            <a:off x="572812" y="1613118"/>
            <a:ext cx="11046374" cy="3631763"/>
          </a:xfrm>
          <a:prstGeom prst="rect">
            <a:avLst/>
          </a:prstGeom>
          <a:noFill/>
        </p:spPr>
        <p:txBody>
          <a:bodyPr wrap="square" rtlCol="0">
            <a:spAutoFit/>
          </a:bodyPr>
          <a:lstStyle/>
          <a:p>
            <a:pPr algn="ctr"/>
            <a:r>
              <a:rPr lang="es-ES_tradnl" sz="11500" b="1" dirty="0" smtClean="0">
                <a:solidFill>
                  <a:schemeClr val="bg1"/>
                </a:solidFill>
              </a:rPr>
              <a:t>Productos o Servicios</a:t>
            </a:r>
          </a:p>
        </p:txBody>
      </p:sp>
    </p:spTree>
    <p:extLst>
      <p:ext uri="{BB962C8B-B14F-4D97-AF65-F5344CB8AC3E}">
        <p14:creationId xmlns:p14="http://schemas.microsoft.com/office/powerpoint/2010/main" val="2154399437"/>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TextBox 7"/>
          <p:cNvSpPr txBox="1"/>
          <p:nvPr/>
        </p:nvSpPr>
        <p:spPr>
          <a:xfrm>
            <a:off x="572812" y="1613118"/>
            <a:ext cx="11046374" cy="3631763"/>
          </a:xfrm>
          <a:prstGeom prst="rect">
            <a:avLst/>
          </a:prstGeom>
          <a:noFill/>
        </p:spPr>
        <p:txBody>
          <a:bodyPr wrap="square" rtlCol="0">
            <a:spAutoFit/>
          </a:bodyPr>
          <a:lstStyle/>
          <a:p>
            <a:pPr algn="ctr"/>
            <a:r>
              <a:rPr lang="es-ES_tradnl" sz="11500" b="1" dirty="0" smtClean="0">
                <a:solidFill>
                  <a:schemeClr val="bg1"/>
                </a:solidFill>
              </a:rPr>
              <a:t>Alianzas Estratégicas</a:t>
            </a:r>
          </a:p>
        </p:txBody>
      </p:sp>
    </p:spTree>
    <p:extLst>
      <p:ext uri="{BB962C8B-B14F-4D97-AF65-F5344CB8AC3E}">
        <p14:creationId xmlns:p14="http://schemas.microsoft.com/office/powerpoint/2010/main" val="2050229613"/>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TextBox 7"/>
          <p:cNvSpPr txBox="1"/>
          <p:nvPr/>
        </p:nvSpPr>
        <p:spPr>
          <a:xfrm>
            <a:off x="572812" y="2497976"/>
            <a:ext cx="11046374" cy="1862048"/>
          </a:xfrm>
          <a:prstGeom prst="rect">
            <a:avLst/>
          </a:prstGeom>
          <a:noFill/>
        </p:spPr>
        <p:txBody>
          <a:bodyPr wrap="square" rtlCol="0">
            <a:spAutoFit/>
          </a:bodyPr>
          <a:lstStyle/>
          <a:p>
            <a:pPr algn="ctr"/>
            <a:r>
              <a:rPr lang="es-DO" sz="11500" b="1" dirty="0" smtClean="0">
                <a:solidFill>
                  <a:schemeClr val="bg1"/>
                </a:solidFill>
              </a:rPr>
              <a:t>FODA</a:t>
            </a:r>
            <a:endParaRPr lang="es-ES_tradnl" sz="11500" b="1" dirty="0" smtClean="0">
              <a:solidFill>
                <a:schemeClr val="bg1"/>
              </a:solidFill>
            </a:endParaRPr>
          </a:p>
        </p:txBody>
      </p:sp>
    </p:spTree>
    <p:extLst>
      <p:ext uri="{BB962C8B-B14F-4D97-AF65-F5344CB8AC3E}">
        <p14:creationId xmlns:p14="http://schemas.microsoft.com/office/powerpoint/2010/main" val="1746953642"/>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5400000">
            <a:off x="4361796" y="-4361791"/>
            <a:ext cx="3468410" cy="12192000"/>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TextBox 4"/>
          <p:cNvSpPr txBox="1"/>
          <p:nvPr/>
        </p:nvSpPr>
        <p:spPr>
          <a:xfrm>
            <a:off x="572812" y="138117"/>
            <a:ext cx="11046374" cy="2800767"/>
          </a:xfrm>
          <a:prstGeom prst="rect">
            <a:avLst/>
          </a:prstGeom>
          <a:noFill/>
        </p:spPr>
        <p:txBody>
          <a:bodyPr wrap="square" rtlCol="0">
            <a:spAutoFit/>
          </a:bodyPr>
          <a:lstStyle/>
          <a:p>
            <a:pPr algn="ctr"/>
            <a:r>
              <a:rPr lang="es-ES_tradnl" sz="4000" b="1" u="sng" dirty="0" smtClean="0">
                <a:solidFill>
                  <a:schemeClr val="bg1"/>
                </a:solidFill>
              </a:rPr>
              <a:t>FORTALEZAS</a:t>
            </a:r>
          </a:p>
          <a:p>
            <a:pPr algn="ctr"/>
            <a:endParaRPr lang="es-ES_tradnl" sz="4000" b="1" u="sng" dirty="0">
              <a:solidFill>
                <a:schemeClr val="bg1"/>
              </a:solidFill>
            </a:endParaRPr>
          </a:p>
          <a:p>
            <a:pPr lvl="0" algn="ctr"/>
            <a:r>
              <a:rPr lang="es-DO" sz="3200" dirty="0" smtClean="0">
                <a:solidFill>
                  <a:schemeClr val="bg1"/>
                </a:solidFill>
              </a:rPr>
              <a:t>- Productos </a:t>
            </a:r>
            <a:r>
              <a:rPr lang="es-DO" sz="3200" dirty="0">
                <a:solidFill>
                  <a:schemeClr val="bg1"/>
                </a:solidFill>
              </a:rPr>
              <a:t>de calidad.</a:t>
            </a:r>
          </a:p>
          <a:p>
            <a:pPr lvl="0" algn="ctr"/>
            <a:r>
              <a:rPr lang="es-DO" sz="3200" dirty="0" smtClean="0">
                <a:solidFill>
                  <a:schemeClr val="bg1"/>
                </a:solidFill>
              </a:rPr>
              <a:t>- Entrenadores </a:t>
            </a:r>
            <a:r>
              <a:rPr lang="es-DO" sz="3200" dirty="0">
                <a:solidFill>
                  <a:schemeClr val="bg1"/>
                </a:solidFill>
              </a:rPr>
              <a:t>con experiencia en pérdida de peso.</a:t>
            </a:r>
          </a:p>
          <a:p>
            <a:pPr algn="ctr"/>
            <a:r>
              <a:rPr lang="es-DO" sz="3200" dirty="0" smtClean="0">
                <a:solidFill>
                  <a:schemeClr val="bg1"/>
                </a:solidFill>
              </a:rPr>
              <a:t>- Idea </a:t>
            </a:r>
            <a:r>
              <a:rPr lang="es-DO" sz="3200" dirty="0">
                <a:solidFill>
                  <a:schemeClr val="bg1"/>
                </a:solidFill>
              </a:rPr>
              <a:t>única e innovadora de seguimiento del </a:t>
            </a:r>
            <a:r>
              <a:rPr lang="es-DO" sz="3200" dirty="0" smtClean="0">
                <a:solidFill>
                  <a:schemeClr val="bg1"/>
                </a:solidFill>
              </a:rPr>
              <a:t>socio.</a:t>
            </a:r>
            <a:endParaRPr lang="es-ES_tradnl" sz="3200" b="1" u="sng" dirty="0" smtClean="0">
              <a:solidFill>
                <a:schemeClr val="bg1"/>
              </a:solidFill>
            </a:endParaRPr>
          </a:p>
        </p:txBody>
      </p:sp>
      <p:sp>
        <p:nvSpPr>
          <p:cNvPr id="62" name="Rectangle 61"/>
          <p:cNvSpPr/>
          <p:nvPr/>
        </p:nvSpPr>
        <p:spPr>
          <a:xfrm rot="5400000">
            <a:off x="4361796" y="-972205"/>
            <a:ext cx="3468410" cy="12192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63" name="TextBox 62"/>
          <p:cNvSpPr txBox="1"/>
          <p:nvPr/>
        </p:nvSpPr>
        <p:spPr>
          <a:xfrm>
            <a:off x="572812" y="3527703"/>
            <a:ext cx="11046374" cy="3293209"/>
          </a:xfrm>
          <a:prstGeom prst="rect">
            <a:avLst/>
          </a:prstGeom>
          <a:noFill/>
        </p:spPr>
        <p:txBody>
          <a:bodyPr wrap="square" rtlCol="0">
            <a:spAutoFit/>
          </a:bodyPr>
          <a:lstStyle/>
          <a:p>
            <a:pPr algn="ctr"/>
            <a:r>
              <a:rPr lang="es-ES_tradnl" sz="4000" b="1" u="sng" dirty="0" smtClean="0">
                <a:solidFill>
                  <a:schemeClr val="bg1"/>
                </a:solidFill>
              </a:rPr>
              <a:t>OPORTUNIDADES</a:t>
            </a:r>
          </a:p>
          <a:p>
            <a:pPr algn="ctr"/>
            <a:endParaRPr lang="es-ES_tradnl" sz="4000" b="1" u="sng" dirty="0">
              <a:solidFill>
                <a:schemeClr val="bg1"/>
              </a:solidFill>
            </a:endParaRPr>
          </a:p>
          <a:p>
            <a:pPr lvl="0" algn="ctr"/>
            <a:r>
              <a:rPr lang="es-DO" sz="3200" dirty="0" smtClean="0">
                <a:solidFill>
                  <a:schemeClr val="bg1"/>
                </a:solidFill>
              </a:rPr>
              <a:t>- La </a:t>
            </a:r>
            <a:r>
              <a:rPr lang="es-DO" sz="3200" dirty="0">
                <a:solidFill>
                  <a:schemeClr val="bg1"/>
                </a:solidFill>
              </a:rPr>
              <a:t>demanda de gimnasios es cada vez mayor.</a:t>
            </a:r>
          </a:p>
          <a:p>
            <a:pPr lvl="0" algn="ctr"/>
            <a:r>
              <a:rPr lang="es-DO" sz="3200" dirty="0" smtClean="0">
                <a:solidFill>
                  <a:schemeClr val="bg1"/>
                </a:solidFill>
              </a:rPr>
              <a:t>- Atención </a:t>
            </a:r>
            <a:r>
              <a:rPr lang="es-DO" sz="3200" dirty="0">
                <a:solidFill>
                  <a:schemeClr val="bg1"/>
                </a:solidFill>
              </a:rPr>
              <a:t>individual para cada persona y programa personalizado.</a:t>
            </a:r>
          </a:p>
          <a:p>
            <a:pPr lvl="0" algn="ctr"/>
            <a:r>
              <a:rPr lang="es-DO" sz="3200" dirty="0" smtClean="0">
                <a:solidFill>
                  <a:schemeClr val="bg1"/>
                </a:solidFill>
              </a:rPr>
              <a:t>- Capaces </a:t>
            </a:r>
            <a:r>
              <a:rPr lang="es-DO" sz="3200" dirty="0">
                <a:solidFill>
                  <a:schemeClr val="bg1"/>
                </a:solidFill>
              </a:rPr>
              <a:t>de acaparar a los nuevos aficionados del Fitness</a:t>
            </a:r>
            <a:r>
              <a:rPr lang="es-DO" sz="3200" dirty="0" smtClean="0">
                <a:solidFill>
                  <a:schemeClr val="bg1"/>
                </a:solidFill>
              </a:rPr>
              <a:t>.</a:t>
            </a:r>
            <a:endParaRPr lang="es-DO" sz="3200" dirty="0">
              <a:solidFill>
                <a:schemeClr val="bg1"/>
              </a:solidFill>
            </a:endParaRPr>
          </a:p>
        </p:txBody>
      </p:sp>
    </p:spTree>
    <p:extLst>
      <p:ext uri="{BB962C8B-B14F-4D97-AF65-F5344CB8AC3E}">
        <p14:creationId xmlns:p14="http://schemas.microsoft.com/office/powerpoint/2010/main" val="1612901538"/>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5400000">
            <a:off x="4361796" y="-4361791"/>
            <a:ext cx="3468410" cy="12192000"/>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TextBox 4"/>
          <p:cNvSpPr txBox="1"/>
          <p:nvPr/>
        </p:nvSpPr>
        <p:spPr>
          <a:xfrm>
            <a:off x="572812" y="138117"/>
            <a:ext cx="11046374" cy="3293209"/>
          </a:xfrm>
          <a:prstGeom prst="rect">
            <a:avLst/>
          </a:prstGeom>
          <a:noFill/>
        </p:spPr>
        <p:txBody>
          <a:bodyPr wrap="square" rtlCol="0">
            <a:spAutoFit/>
          </a:bodyPr>
          <a:lstStyle/>
          <a:p>
            <a:pPr algn="ctr"/>
            <a:r>
              <a:rPr lang="es-ES_tradnl" sz="4000" b="1" u="sng" dirty="0" smtClean="0">
                <a:solidFill>
                  <a:schemeClr val="bg1"/>
                </a:solidFill>
              </a:rPr>
              <a:t>DEBILIDADES</a:t>
            </a:r>
          </a:p>
          <a:p>
            <a:pPr algn="ctr"/>
            <a:endParaRPr lang="es-ES_tradnl" sz="4000" b="1" u="sng" dirty="0">
              <a:solidFill>
                <a:schemeClr val="bg1"/>
              </a:solidFill>
            </a:endParaRPr>
          </a:p>
          <a:p>
            <a:pPr lvl="0" algn="ctr"/>
            <a:r>
              <a:rPr lang="es-DO" sz="3200" dirty="0" smtClean="0">
                <a:solidFill>
                  <a:schemeClr val="bg1"/>
                </a:solidFill>
              </a:rPr>
              <a:t>- Inversión </a:t>
            </a:r>
            <a:r>
              <a:rPr lang="es-DO" sz="3200" dirty="0">
                <a:solidFill>
                  <a:schemeClr val="bg1"/>
                </a:solidFill>
              </a:rPr>
              <a:t>inicial.</a:t>
            </a:r>
          </a:p>
          <a:p>
            <a:pPr lvl="0" algn="ctr"/>
            <a:r>
              <a:rPr lang="es-DO" sz="3200" dirty="0" smtClean="0">
                <a:solidFill>
                  <a:schemeClr val="bg1"/>
                </a:solidFill>
              </a:rPr>
              <a:t>- Falta </a:t>
            </a:r>
            <a:r>
              <a:rPr lang="es-DO" sz="3200" dirty="0">
                <a:solidFill>
                  <a:schemeClr val="bg1"/>
                </a:solidFill>
              </a:rPr>
              <a:t>de espacio físico.</a:t>
            </a:r>
          </a:p>
          <a:p>
            <a:pPr lvl="0" algn="ctr"/>
            <a:r>
              <a:rPr lang="es-DO" sz="3200" dirty="0" smtClean="0">
                <a:solidFill>
                  <a:schemeClr val="bg1"/>
                </a:solidFill>
              </a:rPr>
              <a:t>- Nuevos </a:t>
            </a:r>
            <a:r>
              <a:rPr lang="es-DO" sz="3200" dirty="0">
                <a:solidFill>
                  <a:schemeClr val="bg1"/>
                </a:solidFill>
              </a:rPr>
              <a:t>en el mercado.</a:t>
            </a:r>
          </a:p>
          <a:p>
            <a:pPr lvl="0" algn="ctr"/>
            <a:r>
              <a:rPr lang="es-DO" sz="3200" dirty="0" smtClean="0">
                <a:solidFill>
                  <a:schemeClr val="bg1"/>
                </a:solidFill>
              </a:rPr>
              <a:t>- No </a:t>
            </a:r>
            <a:r>
              <a:rPr lang="es-DO" sz="3200" dirty="0">
                <a:solidFill>
                  <a:schemeClr val="bg1"/>
                </a:solidFill>
              </a:rPr>
              <a:t>tenemos clientes.</a:t>
            </a:r>
          </a:p>
        </p:txBody>
      </p:sp>
      <p:sp>
        <p:nvSpPr>
          <p:cNvPr id="62" name="Rectangle 61"/>
          <p:cNvSpPr/>
          <p:nvPr/>
        </p:nvSpPr>
        <p:spPr>
          <a:xfrm rot="5400000">
            <a:off x="4361796" y="-972205"/>
            <a:ext cx="3468410" cy="12192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63" name="TextBox 62"/>
          <p:cNvSpPr txBox="1"/>
          <p:nvPr/>
        </p:nvSpPr>
        <p:spPr>
          <a:xfrm>
            <a:off x="572812" y="3527703"/>
            <a:ext cx="11046374" cy="3293209"/>
          </a:xfrm>
          <a:prstGeom prst="rect">
            <a:avLst/>
          </a:prstGeom>
          <a:noFill/>
        </p:spPr>
        <p:txBody>
          <a:bodyPr wrap="square" rtlCol="0">
            <a:spAutoFit/>
          </a:bodyPr>
          <a:lstStyle/>
          <a:p>
            <a:pPr algn="ctr"/>
            <a:r>
              <a:rPr lang="es-ES_tradnl" sz="4000" b="1" u="sng" dirty="0" smtClean="0">
                <a:solidFill>
                  <a:schemeClr val="bg1"/>
                </a:solidFill>
              </a:rPr>
              <a:t>AMENAZAS</a:t>
            </a:r>
          </a:p>
          <a:p>
            <a:pPr algn="ctr"/>
            <a:endParaRPr lang="es-ES_tradnl" sz="4000" b="1" u="sng" dirty="0">
              <a:solidFill>
                <a:schemeClr val="bg1"/>
              </a:solidFill>
            </a:endParaRPr>
          </a:p>
          <a:p>
            <a:pPr lvl="0" algn="ctr"/>
            <a:r>
              <a:rPr lang="es-DO" sz="3200" dirty="0" smtClean="0">
                <a:solidFill>
                  <a:schemeClr val="bg1"/>
                </a:solidFill>
              </a:rPr>
              <a:t>- Los </a:t>
            </a:r>
            <a:r>
              <a:rPr lang="es-DO" sz="3200" dirty="0">
                <a:solidFill>
                  <a:schemeClr val="bg1"/>
                </a:solidFill>
              </a:rPr>
              <a:t>polideportivos están cobrando fuerza.</a:t>
            </a:r>
          </a:p>
          <a:p>
            <a:pPr lvl="0" algn="ctr"/>
            <a:r>
              <a:rPr lang="es-DO" sz="3200" dirty="0" smtClean="0">
                <a:solidFill>
                  <a:schemeClr val="bg1"/>
                </a:solidFill>
              </a:rPr>
              <a:t>- Hay </a:t>
            </a:r>
            <a:r>
              <a:rPr lang="es-DO" sz="3200" dirty="0">
                <a:solidFill>
                  <a:schemeClr val="bg1"/>
                </a:solidFill>
              </a:rPr>
              <a:t>muchas personas haciendo deporte al aire libre.</a:t>
            </a:r>
          </a:p>
          <a:p>
            <a:pPr lvl="0" algn="ctr"/>
            <a:r>
              <a:rPr lang="es-DO" sz="3200" dirty="0" smtClean="0">
                <a:solidFill>
                  <a:schemeClr val="bg1"/>
                </a:solidFill>
              </a:rPr>
              <a:t>- La </a:t>
            </a:r>
            <a:r>
              <a:rPr lang="es-DO" sz="3200" dirty="0">
                <a:solidFill>
                  <a:schemeClr val="bg1"/>
                </a:solidFill>
              </a:rPr>
              <a:t>idea es fácil de plagiar por una empresa con instalaciones físicas.</a:t>
            </a:r>
          </a:p>
        </p:txBody>
      </p:sp>
    </p:spTree>
    <p:extLst>
      <p:ext uri="{BB962C8B-B14F-4D97-AF65-F5344CB8AC3E}">
        <p14:creationId xmlns:p14="http://schemas.microsoft.com/office/powerpoint/2010/main" val="2241971618"/>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454B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TextBox 7"/>
          <p:cNvSpPr txBox="1"/>
          <p:nvPr/>
        </p:nvSpPr>
        <p:spPr>
          <a:xfrm>
            <a:off x="572812" y="2497976"/>
            <a:ext cx="11046374" cy="1569660"/>
          </a:xfrm>
          <a:prstGeom prst="rect">
            <a:avLst/>
          </a:prstGeom>
          <a:noFill/>
        </p:spPr>
        <p:txBody>
          <a:bodyPr wrap="square" rtlCol="0">
            <a:spAutoFit/>
          </a:bodyPr>
          <a:lstStyle/>
          <a:p>
            <a:pPr algn="ctr"/>
            <a:r>
              <a:rPr lang="es-DO" sz="9600" b="1" dirty="0" smtClean="0">
                <a:solidFill>
                  <a:schemeClr val="bg1"/>
                </a:solidFill>
              </a:rPr>
              <a:t>Modelo de Negocio</a:t>
            </a:r>
            <a:endParaRPr lang="es-ES_tradnl" sz="9600" b="1" dirty="0" smtClean="0">
              <a:solidFill>
                <a:schemeClr val="bg1"/>
              </a:solidFill>
            </a:endParaRPr>
          </a:p>
        </p:txBody>
      </p:sp>
    </p:spTree>
    <p:extLst>
      <p:ext uri="{BB962C8B-B14F-4D97-AF65-F5344CB8AC3E}">
        <p14:creationId xmlns:p14="http://schemas.microsoft.com/office/powerpoint/2010/main" val="3047342616"/>
      </p:ext>
    </p:extLst>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367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TextBox 7"/>
          <p:cNvSpPr txBox="1"/>
          <p:nvPr/>
        </p:nvSpPr>
        <p:spPr>
          <a:xfrm>
            <a:off x="572812" y="2497976"/>
            <a:ext cx="11046374" cy="1862048"/>
          </a:xfrm>
          <a:prstGeom prst="rect">
            <a:avLst/>
          </a:prstGeom>
          <a:noFill/>
        </p:spPr>
        <p:txBody>
          <a:bodyPr wrap="square" rtlCol="0">
            <a:spAutoFit/>
          </a:bodyPr>
          <a:lstStyle/>
          <a:p>
            <a:pPr algn="ctr"/>
            <a:r>
              <a:rPr lang="es-DO" sz="11500" b="1" dirty="0" smtClean="0">
                <a:solidFill>
                  <a:schemeClr val="bg1"/>
                </a:solidFill>
              </a:rPr>
              <a:t>Finanzas</a:t>
            </a:r>
            <a:endParaRPr lang="es-ES_tradnl" sz="11500" b="1" dirty="0" smtClean="0">
              <a:solidFill>
                <a:schemeClr val="bg1"/>
              </a:solidFill>
            </a:endParaRPr>
          </a:p>
        </p:txBody>
      </p:sp>
    </p:spTree>
    <p:extLst>
      <p:ext uri="{BB962C8B-B14F-4D97-AF65-F5344CB8AC3E}">
        <p14:creationId xmlns:p14="http://schemas.microsoft.com/office/powerpoint/2010/main" val="1493260046"/>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TextBox 7"/>
          <p:cNvSpPr txBox="1"/>
          <p:nvPr/>
        </p:nvSpPr>
        <p:spPr>
          <a:xfrm>
            <a:off x="572812" y="2497976"/>
            <a:ext cx="11046374" cy="1569660"/>
          </a:xfrm>
          <a:prstGeom prst="rect">
            <a:avLst/>
          </a:prstGeom>
          <a:noFill/>
        </p:spPr>
        <p:txBody>
          <a:bodyPr wrap="square" rtlCol="0">
            <a:spAutoFit/>
          </a:bodyPr>
          <a:lstStyle/>
          <a:p>
            <a:pPr algn="ctr"/>
            <a:r>
              <a:rPr lang="es-DO" sz="9600" b="1" dirty="0" smtClean="0">
                <a:solidFill>
                  <a:schemeClr val="bg1"/>
                </a:solidFill>
              </a:rPr>
              <a:t>Factibilidad</a:t>
            </a:r>
            <a:endParaRPr lang="es-ES_tradnl" sz="9600" b="1" dirty="0" smtClean="0">
              <a:solidFill>
                <a:schemeClr val="bg1"/>
              </a:solidFill>
            </a:endParaRPr>
          </a:p>
        </p:txBody>
      </p:sp>
    </p:spTree>
    <p:extLst>
      <p:ext uri="{BB962C8B-B14F-4D97-AF65-F5344CB8AC3E}">
        <p14:creationId xmlns:p14="http://schemas.microsoft.com/office/powerpoint/2010/main" val="2854069192"/>
      </p:ext>
    </p:extLst>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aspberryketonepro.com/wp-content/uploads/2012/12/natural-raspberry-keto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930055" cy="688427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9945" y="5879782"/>
            <a:ext cx="735724" cy="728138"/>
          </a:xfrm>
          <a:prstGeom prst="rect">
            <a:avLst/>
          </a:prstGeom>
        </p:spPr>
      </p:pic>
      <p:grpSp>
        <p:nvGrpSpPr>
          <p:cNvPr id="7" name="Group 6"/>
          <p:cNvGrpSpPr/>
          <p:nvPr/>
        </p:nvGrpSpPr>
        <p:grpSpPr>
          <a:xfrm>
            <a:off x="6999888" y="1639614"/>
            <a:ext cx="5132910" cy="3573096"/>
            <a:chOff x="7062952" y="124821"/>
            <a:chExt cx="5087007" cy="3541142"/>
          </a:xfrm>
        </p:grpSpPr>
        <p:sp>
          <p:nvSpPr>
            <p:cNvPr id="5" name="TextBox 4"/>
            <p:cNvSpPr txBox="1"/>
            <p:nvPr/>
          </p:nvSpPr>
          <p:spPr>
            <a:xfrm>
              <a:off x="7252138" y="1232817"/>
              <a:ext cx="4713890" cy="1200329"/>
            </a:xfrm>
            <a:prstGeom prst="rect">
              <a:avLst/>
            </a:prstGeom>
            <a:noFill/>
          </p:spPr>
          <p:txBody>
            <a:bodyPr wrap="square" rtlCol="0">
              <a:spAutoFit/>
            </a:bodyPr>
            <a:lstStyle/>
            <a:p>
              <a:pPr algn="ctr"/>
              <a:r>
                <a:rPr lang="es-ES_tradnl" sz="3600" b="1" dirty="0" smtClean="0">
                  <a:solidFill>
                    <a:srgbClr val="FF5160"/>
                  </a:solidFill>
                </a:rPr>
                <a:t>Y TÚ TE ATREVES A ASUMIR EL RETO</a:t>
              </a:r>
              <a:endParaRPr lang="es-ES_tradnl" sz="3600" b="1" dirty="0">
                <a:solidFill>
                  <a:srgbClr val="454B51"/>
                </a:solidFill>
              </a:endParaRPr>
            </a:p>
          </p:txBody>
        </p:sp>
        <p:sp>
          <p:nvSpPr>
            <p:cNvPr id="6" name="TextBox 5"/>
            <p:cNvSpPr txBox="1"/>
            <p:nvPr/>
          </p:nvSpPr>
          <p:spPr>
            <a:xfrm>
              <a:off x="7062952" y="124821"/>
              <a:ext cx="662152" cy="2215991"/>
            </a:xfrm>
            <a:prstGeom prst="rect">
              <a:avLst/>
            </a:prstGeom>
            <a:noFill/>
          </p:spPr>
          <p:txBody>
            <a:bodyPr wrap="square" rtlCol="0">
              <a:spAutoFit/>
            </a:bodyPr>
            <a:lstStyle/>
            <a:p>
              <a:r>
                <a:rPr lang="es-ES_tradnl" sz="13800" b="1" dirty="0">
                  <a:solidFill>
                    <a:srgbClr val="454B51"/>
                  </a:solidFill>
                </a:rPr>
                <a:t>¿</a:t>
              </a:r>
              <a:endParaRPr lang="es-ES_tradnl" sz="13800" dirty="0"/>
            </a:p>
          </p:txBody>
        </p:sp>
        <p:sp>
          <p:nvSpPr>
            <p:cNvPr id="9" name="TextBox 8"/>
            <p:cNvSpPr txBox="1"/>
            <p:nvPr/>
          </p:nvSpPr>
          <p:spPr>
            <a:xfrm rot="10800000">
              <a:off x="11487807" y="1449972"/>
              <a:ext cx="662152" cy="2215991"/>
            </a:xfrm>
            <a:prstGeom prst="rect">
              <a:avLst/>
            </a:prstGeom>
            <a:noFill/>
          </p:spPr>
          <p:txBody>
            <a:bodyPr wrap="square" rtlCol="0">
              <a:spAutoFit/>
            </a:bodyPr>
            <a:lstStyle/>
            <a:p>
              <a:r>
                <a:rPr lang="es-ES_tradnl" sz="13800" b="1" dirty="0">
                  <a:solidFill>
                    <a:srgbClr val="454B51"/>
                  </a:solidFill>
                </a:rPr>
                <a:t>¿</a:t>
              </a:r>
              <a:endParaRPr lang="es-ES_tradnl" sz="13800" dirty="0"/>
            </a:p>
          </p:txBody>
        </p:sp>
      </p:grpSp>
    </p:spTree>
    <p:extLst>
      <p:ext uri="{BB962C8B-B14F-4D97-AF65-F5344CB8AC3E}">
        <p14:creationId xmlns:p14="http://schemas.microsoft.com/office/powerpoint/2010/main" val="17571190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TextBox 7"/>
          <p:cNvSpPr txBox="1"/>
          <p:nvPr/>
        </p:nvSpPr>
        <p:spPr>
          <a:xfrm>
            <a:off x="572812" y="1905506"/>
            <a:ext cx="11046374" cy="3046988"/>
          </a:xfrm>
          <a:prstGeom prst="rect">
            <a:avLst/>
          </a:prstGeom>
          <a:noFill/>
        </p:spPr>
        <p:txBody>
          <a:bodyPr wrap="square" rtlCol="0">
            <a:spAutoFit/>
          </a:bodyPr>
          <a:lstStyle/>
          <a:p>
            <a:pPr algn="ctr"/>
            <a:r>
              <a:rPr lang="es-DO" sz="9600" b="1" dirty="0" smtClean="0">
                <a:solidFill>
                  <a:schemeClr val="bg1"/>
                </a:solidFill>
              </a:rPr>
              <a:t>Webgrafía o Internetgrafía</a:t>
            </a:r>
            <a:endParaRPr lang="es-ES_tradnl" sz="9600" b="1" dirty="0" smtClean="0">
              <a:solidFill>
                <a:schemeClr val="bg1"/>
              </a:solidFill>
            </a:endParaRPr>
          </a:p>
        </p:txBody>
      </p:sp>
    </p:spTree>
    <p:extLst>
      <p:ext uri="{BB962C8B-B14F-4D97-AF65-F5344CB8AC3E}">
        <p14:creationId xmlns:p14="http://schemas.microsoft.com/office/powerpoint/2010/main" val="39789521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326" y="1412658"/>
            <a:ext cx="4074696" cy="4032684"/>
          </a:xfrm>
          <a:prstGeom prst="rect">
            <a:avLst/>
          </a:prstGeom>
        </p:spPr>
      </p:pic>
      <p:sp>
        <p:nvSpPr>
          <p:cNvPr id="3" name="TextBox 2"/>
          <p:cNvSpPr txBox="1"/>
          <p:nvPr/>
        </p:nvSpPr>
        <p:spPr>
          <a:xfrm>
            <a:off x="5590673" y="2967335"/>
            <a:ext cx="6200274" cy="923330"/>
          </a:xfrm>
          <a:prstGeom prst="rect">
            <a:avLst/>
          </a:prstGeom>
          <a:noFill/>
        </p:spPr>
        <p:txBody>
          <a:bodyPr wrap="square" rtlCol="0">
            <a:spAutoFit/>
          </a:bodyPr>
          <a:lstStyle/>
          <a:p>
            <a:r>
              <a:rPr lang="es-ES_tradnl" sz="5400" b="1" dirty="0" smtClean="0">
                <a:solidFill>
                  <a:srgbClr val="FF5160"/>
                </a:solidFill>
              </a:rPr>
              <a:t>EX-GORDITOS VGYM</a:t>
            </a:r>
            <a:endParaRPr lang="es-ES_tradnl" sz="5400" b="1" dirty="0">
              <a:solidFill>
                <a:srgbClr val="FF5160"/>
              </a:solidFill>
            </a:endParaRPr>
          </a:p>
        </p:txBody>
      </p:sp>
      <p:sp>
        <p:nvSpPr>
          <p:cNvPr id="10" name="TextBox 9"/>
          <p:cNvSpPr txBox="1"/>
          <p:nvPr/>
        </p:nvSpPr>
        <p:spPr>
          <a:xfrm>
            <a:off x="5590673" y="3989337"/>
            <a:ext cx="6200274" cy="707886"/>
          </a:xfrm>
          <a:prstGeom prst="rect">
            <a:avLst/>
          </a:prstGeom>
          <a:noFill/>
        </p:spPr>
        <p:txBody>
          <a:bodyPr wrap="square" rtlCol="0">
            <a:spAutoFit/>
          </a:bodyPr>
          <a:lstStyle/>
          <a:p>
            <a:r>
              <a:rPr lang="es-DO" sz="2000" b="1" dirty="0"/>
              <a:t>Un Gimnasio con calidad, porque ya pasamos por tu </a:t>
            </a:r>
            <a:r>
              <a:rPr lang="es-DO" sz="2000" b="1" dirty="0" smtClean="0"/>
              <a:t>realidad!</a:t>
            </a:r>
            <a:endParaRPr lang="es-ES_tradnl" sz="2000" dirty="0">
              <a:solidFill>
                <a:srgbClr val="FF5160"/>
              </a:solidFill>
            </a:endParaRPr>
          </a:p>
        </p:txBody>
      </p:sp>
    </p:spTree>
    <p:extLst>
      <p:ext uri="{BB962C8B-B14F-4D97-AF65-F5344CB8AC3E}">
        <p14:creationId xmlns:p14="http://schemas.microsoft.com/office/powerpoint/2010/main" val="1632008919"/>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72812" y="385465"/>
            <a:ext cx="11046374" cy="6001643"/>
          </a:xfrm>
          <a:prstGeom prst="rect">
            <a:avLst/>
          </a:prstGeom>
          <a:noFill/>
        </p:spPr>
        <p:txBody>
          <a:bodyPr wrap="square" rtlCol="0">
            <a:spAutoFit/>
          </a:bodyPr>
          <a:lstStyle/>
          <a:p>
            <a:pPr algn="ctr"/>
            <a:r>
              <a:rPr lang="es-ES_tradnl" sz="2400" u="sng" dirty="0">
                <a:solidFill>
                  <a:schemeClr val="bg1"/>
                </a:solidFill>
                <a:hlinkClick r:id="rId2"/>
              </a:rPr>
              <a:t>http://</a:t>
            </a:r>
            <a:r>
              <a:rPr lang="es-ES_tradnl" sz="2400" u="sng" dirty="0" smtClean="0">
                <a:solidFill>
                  <a:schemeClr val="bg1"/>
                </a:solidFill>
                <a:hlinkClick r:id="rId2"/>
              </a:rPr>
              <a:t>elcontadorvirtual.blogspot.com/2010/04/clasificacion-de-las-empresas-segun-su_22.html</a:t>
            </a:r>
            <a:endParaRPr lang="es-ES_tradnl" sz="2400" u="sng" dirty="0" smtClean="0">
              <a:solidFill>
                <a:schemeClr val="bg1"/>
              </a:solidFill>
            </a:endParaRPr>
          </a:p>
          <a:p>
            <a:pPr algn="ctr"/>
            <a:endParaRPr lang="es-DO" sz="2400" u="sng" dirty="0">
              <a:solidFill>
                <a:schemeClr val="bg1"/>
              </a:solidFill>
            </a:endParaRPr>
          </a:p>
          <a:p>
            <a:pPr algn="ctr"/>
            <a:r>
              <a:rPr lang="es-ES_tradnl" sz="2400" u="sng" dirty="0">
                <a:solidFill>
                  <a:schemeClr val="bg1"/>
                </a:solidFill>
                <a:hlinkClick r:id="rId3"/>
              </a:rPr>
              <a:t>http://www.monografias.com/trabajos21/clasificacion-empresas/clasificacion-empresas.shtml</a:t>
            </a:r>
            <a:endParaRPr lang="es-DO" sz="2400" dirty="0">
              <a:solidFill>
                <a:schemeClr val="bg1"/>
              </a:solidFill>
            </a:endParaRPr>
          </a:p>
          <a:p>
            <a:pPr algn="ctr"/>
            <a:endParaRPr lang="es-DO" sz="2400" dirty="0" smtClean="0">
              <a:solidFill>
                <a:schemeClr val="bg1"/>
              </a:solidFill>
            </a:endParaRPr>
          </a:p>
          <a:p>
            <a:pPr algn="ctr"/>
            <a:r>
              <a:rPr lang="es-ES_tradnl" sz="2400" u="sng" dirty="0">
                <a:solidFill>
                  <a:schemeClr val="bg1"/>
                </a:solidFill>
                <a:hlinkClick r:id="rId4"/>
              </a:rPr>
              <a:t>http://www.1000ideasdenegocios.com/2012/03/valor-agregado-y-tus-clientes-volveran.html</a:t>
            </a:r>
            <a:endParaRPr lang="es-DO" sz="2400" dirty="0">
              <a:solidFill>
                <a:schemeClr val="bg1"/>
              </a:solidFill>
            </a:endParaRPr>
          </a:p>
          <a:p>
            <a:pPr algn="ctr"/>
            <a:endParaRPr lang="es-DO" sz="2400" dirty="0" smtClean="0">
              <a:solidFill>
                <a:schemeClr val="bg1"/>
              </a:solidFill>
            </a:endParaRPr>
          </a:p>
          <a:p>
            <a:pPr algn="ctr"/>
            <a:r>
              <a:rPr lang="es-ES_tradnl" sz="2400" u="sng" dirty="0">
                <a:solidFill>
                  <a:schemeClr val="bg1"/>
                </a:solidFill>
                <a:hlinkClick r:id="rId5"/>
              </a:rPr>
              <a:t>https://blogcomercioelectronico.com/aprenda-comercio-electronico-la-cadena-de-valor-del-servicio-en-internet/</a:t>
            </a:r>
            <a:endParaRPr lang="es-DO" sz="2400" dirty="0">
              <a:solidFill>
                <a:schemeClr val="bg1"/>
              </a:solidFill>
            </a:endParaRPr>
          </a:p>
          <a:p>
            <a:pPr algn="ctr"/>
            <a:endParaRPr lang="es-DO" sz="2400" dirty="0" smtClean="0">
              <a:solidFill>
                <a:schemeClr val="bg1"/>
              </a:solidFill>
            </a:endParaRPr>
          </a:p>
          <a:p>
            <a:pPr algn="ctr"/>
            <a:r>
              <a:rPr lang="es-ES_tradnl" sz="2400" u="sng" dirty="0">
                <a:solidFill>
                  <a:schemeClr val="bg1"/>
                </a:solidFill>
                <a:hlinkClick r:id="rId6"/>
              </a:rPr>
              <a:t>http://modelosdenegociosmart.com/category/finanzas-para-emprendedores</a:t>
            </a:r>
            <a:r>
              <a:rPr lang="es-ES_tradnl" sz="2400" u="sng" dirty="0" smtClean="0">
                <a:solidFill>
                  <a:schemeClr val="bg1"/>
                </a:solidFill>
                <a:hlinkClick r:id="rId6"/>
              </a:rPr>
              <a:t>/</a:t>
            </a:r>
            <a:endParaRPr lang="es-ES_tradnl" sz="2400" u="sng" dirty="0" smtClean="0">
              <a:solidFill>
                <a:schemeClr val="bg1"/>
              </a:solidFill>
            </a:endParaRPr>
          </a:p>
          <a:p>
            <a:pPr algn="ctr"/>
            <a:endParaRPr lang="es-DO" sz="2400" dirty="0">
              <a:solidFill>
                <a:schemeClr val="bg1"/>
              </a:solidFill>
            </a:endParaRPr>
          </a:p>
          <a:p>
            <a:pPr algn="ctr"/>
            <a:r>
              <a:rPr lang="es-ES_tradnl" sz="2400" u="sng" dirty="0">
                <a:solidFill>
                  <a:schemeClr val="bg1"/>
                </a:solidFill>
                <a:hlinkClick r:id="rId7"/>
              </a:rPr>
              <a:t>http://</a:t>
            </a:r>
            <a:r>
              <a:rPr lang="es-ES_tradnl" sz="2400" u="sng" dirty="0" smtClean="0">
                <a:solidFill>
                  <a:schemeClr val="bg1"/>
                </a:solidFill>
                <a:hlinkClick r:id="rId7"/>
              </a:rPr>
              <a:t>www.slideshare.net/Ednamar0120/estudio-de-factibilidad-de-un-proyecto-3505481</a:t>
            </a:r>
            <a:r>
              <a:rPr lang="es-ES_tradnl" sz="2400" dirty="0">
                <a:solidFill>
                  <a:schemeClr val="bg1"/>
                </a:solidFill>
              </a:rPr>
              <a:t> </a:t>
            </a:r>
            <a:endParaRPr lang="es-DO" sz="2400" dirty="0">
              <a:solidFill>
                <a:schemeClr val="bg1"/>
              </a:solidFill>
            </a:endParaRPr>
          </a:p>
        </p:txBody>
      </p:sp>
    </p:spTree>
    <p:extLst>
      <p:ext uri="{BB962C8B-B14F-4D97-AF65-F5344CB8AC3E}">
        <p14:creationId xmlns:p14="http://schemas.microsoft.com/office/powerpoint/2010/main" val="392243356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mages.obesityhelp.com.s3.amazonaws.com/articles/wp-content/uploads/2014/06/12472222_x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24062"/>
            <a:ext cx="5293894" cy="1536249"/>
          </a:xfrm>
          <a:prstGeom prst="rect">
            <a:avLst/>
          </a:prstGeom>
          <a:solidFill>
            <a:srgbClr val="3671A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TextBox 10"/>
          <p:cNvSpPr txBox="1"/>
          <p:nvPr/>
        </p:nvSpPr>
        <p:spPr>
          <a:xfrm>
            <a:off x="96667" y="205453"/>
            <a:ext cx="5100562" cy="1077218"/>
          </a:xfrm>
          <a:prstGeom prst="rect">
            <a:avLst/>
          </a:prstGeom>
          <a:noFill/>
        </p:spPr>
        <p:txBody>
          <a:bodyPr wrap="none" rtlCol="0">
            <a:spAutoFit/>
          </a:bodyPr>
          <a:lstStyle/>
          <a:p>
            <a:pPr algn="ctr"/>
            <a:r>
              <a:rPr lang="es-ES_tradnl" sz="3200" dirty="0" smtClean="0">
                <a:solidFill>
                  <a:schemeClr val="bg1"/>
                </a:solidFill>
              </a:rPr>
              <a:t>NUESTROS CLIENTES HABLAN</a:t>
            </a:r>
          </a:p>
          <a:p>
            <a:pPr algn="ctr"/>
            <a:r>
              <a:rPr lang="es-ES_tradnl" sz="3200" dirty="0" smtClean="0">
                <a:solidFill>
                  <a:schemeClr val="bg1"/>
                </a:solidFill>
              </a:rPr>
              <a:t>POR</a:t>
            </a:r>
            <a:r>
              <a:rPr lang="es-ES_tradnl" sz="3200" dirty="0">
                <a:solidFill>
                  <a:schemeClr val="bg1"/>
                </a:solidFill>
              </a:rPr>
              <a:t> </a:t>
            </a:r>
            <a:r>
              <a:rPr lang="es-ES_tradnl" sz="3200" dirty="0" smtClean="0">
                <a:solidFill>
                  <a:schemeClr val="bg1"/>
                </a:solidFill>
              </a:rPr>
              <a:t>NOSOTROS!</a:t>
            </a:r>
          </a:p>
        </p:txBody>
      </p:sp>
    </p:spTree>
    <p:extLst>
      <p:ext uri="{BB962C8B-B14F-4D97-AF65-F5344CB8AC3E}">
        <p14:creationId xmlns:p14="http://schemas.microsoft.com/office/powerpoint/2010/main" val="335487020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atlantabariatrics.com/blog/wp-content/uploads/2014/07/bigstock-Overweight-Man-Exercising-In-G-553370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 y="-24062"/>
            <a:ext cx="5293894" cy="1536249"/>
          </a:xfrm>
          <a:prstGeom prst="rect">
            <a:avLst/>
          </a:prstGeom>
          <a:solidFill>
            <a:srgbClr val="DCD02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7" name="TextBox 6"/>
          <p:cNvSpPr txBox="1"/>
          <p:nvPr/>
        </p:nvSpPr>
        <p:spPr>
          <a:xfrm>
            <a:off x="96667" y="205453"/>
            <a:ext cx="5100562" cy="1077218"/>
          </a:xfrm>
          <a:prstGeom prst="rect">
            <a:avLst/>
          </a:prstGeom>
          <a:noFill/>
        </p:spPr>
        <p:txBody>
          <a:bodyPr wrap="none" rtlCol="0">
            <a:spAutoFit/>
          </a:bodyPr>
          <a:lstStyle/>
          <a:p>
            <a:pPr algn="ctr"/>
            <a:r>
              <a:rPr lang="es-ES_tradnl" sz="3200" dirty="0" smtClean="0">
                <a:solidFill>
                  <a:schemeClr val="bg1"/>
                </a:solidFill>
              </a:rPr>
              <a:t>NUESTROS CLIENTES HABLAN</a:t>
            </a:r>
          </a:p>
          <a:p>
            <a:pPr algn="ctr"/>
            <a:r>
              <a:rPr lang="es-ES_tradnl" sz="3200" dirty="0" smtClean="0">
                <a:solidFill>
                  <a:schemeClr val="bg1"/>
                </a:solidFill>
              </a:rPr>
              <a:t>POR</a:t>
            </a:r>
            <a:r>
              <a:rPr lang="es-ES_tradnl" sz="3200" dirty="0">
                <a:solidFill>
                  <a:schemeClr val="bg1"/>
                </a:solidFill>
              </a:rPr>
              <a:t> </a:t>
            </a:r>
            <a:r>
              <a:rPr lang="es-ES_tradnl" sz="3200" dirty="0" smtClean="0">
                <a:solidFill>
                  <a:schemeClr val="bg1"/>
                </a:solidFill>
              </a:rPr>
              <a:t>NOSOTROS!</a:t>
            </a:r>
          </a:p>
        </p:txBody>
      </p:sp>
    </p:spTree>
    <p:extLst>
      <p:ext uri="{BB962C8B-B14F-4D97-AF65-F5344CB8AC3E}">
        <p14:creationId xmlns:p14="http://schemas.microsoft.com/office/powerpoint/2010/main" val="210549316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eatingdisordershelp.co.uk/img/ortho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38459"/>
            <a:ext cx="12192000" cy="812292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 y="-24062"/>
            <a:ext cx="5293894" cy="1536249"/>
          </a:xfrm>
          <a:prstGeom prst="rect">
            <a:avLst/>
          </a:prstGeom>
          <a:solidFill>
            <a:srgbClr val="CE809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7" name="TextBox 6"/>
          <p:cNvSpPr txBox="1"/>
          <p:nvPr/>
        </p:nvSpPr>
        <p:spPr>
          <a:xfrm>
            <a:off x="96667" y="205453"/>
            <a:ext cx="5100562" cy="1077218"/>
          </a:xfrm>
          <a:prstGeom prst="rect">
            <a:avLst/>
          </a:prstGeom>
          <a:noFill/>
        </p:spPr>
        <p:txBody>
          <a:bodyPr wrap="none" rtlCol="0">
            <a:spAutoFit/>
          </a:bodyPr>
          <a:lstStyle/>
          <a:p>
            <a:pPr algn="ctr"/>
            <a:r>
              <a:rPr lang="es-ES_tradnl" sz="3200" dirty="0" smtClean="0">
                <a:solidFill>
                  <a:schemeClr val="bg1"/>
                </a:solidFill>
              </a:rPr>
              <a:t>NUESTROS CLIENTES HABLAN</a:t>
            </a:r>
          </a:p>
          <a:p>
            <a:pPr algn="ctr"/>
            <a:r>
              <a:rPr lang="es-ES_tradnl" sz="3200" dirty="0" smtClean="0">
                <a:solidFill>
                  <a:schemeClr val="bg1"/>
                </a:solidFill>
              </a:rPr>
              <a:t>POR</a:t>
            </a:r>
            <a:r>
              <a:rPr lang="es-ES_tradnl" sz="3200" dirty="0">
                <a:solidFill>
                  <a:schemeClr val="bg1"/>
                </a:solidFill>
              </a:rPr>
              <a:t> </a:t>
            </a:r>
            <a:r>
              <a:rPr lang="es-ES_tradnl" sz="3200" dirty="0" smtClean="0">
                <a:solidFill>
                  <a:schemeClr val="bg1"/>
                </a:solidFill>
              </a:rPr>
              <a:t>NOSOTROS!</a:t>
            </a:r>
          </a:p>
        </p:txBody>
      </p:sp>
    </p:spTree>
    <p:extLst>
      <p:ext uri="{BB962C8B-B14F-4D97-AF65-F5344CB8AC3E}">
        <p14:creationId xmlns:p14="http://schemas.microsoft.com/office/powerpoint/2010/main" val="243886002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FF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1" name="TextBox 20"/>
          <p:cNvSpPr txBox="1"/>
          <p:nvPr/>
        </p:nvSpPr>
        <p:spPr>
          <a:xfrm>
            <a:off x="572812" y="1289953"/>
            <a:ext cx="11046374" cy="4278094"/>
          </a:xfrm>
          <a:prstGeom prst="rect">
            <a:avLst/>
          </a:prstGeom>
          <a:noFill/>
        </p:spPr>
        <p:txBody>
          <a:bodyPr wrap="square" rtlCol="0">
            <a:spAutoFit/>
          </a:bodyPr>
          <a:lstStyle/>
          <a:p>
            <a:pPr algn="ctr"/>
            <a:r>
              <a:rPr lang="es-ES_tradnl" sz="4000" b="1" u="sng" dirty="0" smtClean="0">
                <a:solidFill>
                  <a:schemeClr val="bg1"/>
                </a:solidFill>
              </a:rPr>
              <a:t>Reseña Histórica</a:t>
            </a:r>
          </a:p>
          <a:p>
            <a:pPr algn="ctr"/>
            <a:endParaRPr lang="es-ES_tradnl" sz="4000" b="1" u="sng" dirty="0">
              <a:solidFill>
                <a:schemeClr val="bg1"/>
              </a:solidFill>
            </a:endParaRPr>
          </a:p>
          <a:p>
            <a:pPr lvl="0" algn="ctr"/>
            <a:r>
              <a:rPr lang="es-ES_tradnl" sz="3200" b="1" dirty="0">
                <a:solidFill>
                  <a:schemeClr val="bg1"/>
                </a:solidFill>
              </a:rPr>
              <a:t>Ex-Gorditos vGym </a:t>
            </a:r>
            <a:r>
              <a:rPr lang="es-ES_tradnl" sz="3200" dirty="0">
                <a:solidFill>
                  <a:schemeClr val="bg1"/>
                </a:solidFill>
              </a:rPr>
              <a:t>surge por la idea de varios compañeros de la Maestría de Comercio Electrónico </a:t>
            </a:r>
            <a:r>
              <a:rPr lang="es-ES_tradnl" sz="3200" dirty="0" smtClean="0">
                <a:solidFill>
                  <a:schemeClr val="bg1"/>
                </a:solidFill>
              </a:rPr>
              <a:t>de </a:t>
            </a:r>
            <a:r>
              <a:rPr lang="es-ES_tradnl" sz="3200" dirty="0">
                <a:solidFill>
                  <a:schemeClr val="bg1"/>
                </a:solidFill>
              </a:rPr>
              <a:t>UNAPEC, estos tenían la inquietud de cómo integrar los ejercicios y la comida en el entorno virtual, con el fin de facilitarles la vida a las personas, si las mismas no tenían el tiempo o no </a:t>
            </a:r>
            <a:r>
              <a:rPr lang="es-ES_tradnl" sz="3200" dirty="0" smtClean="0">
                <a:solidFill>
                  <a:schemeClr val="bg1"/>
                </a:solidFill>
              </a:rPr>
              <a:t>deseaban preparar </a:t>
            </a:r>
            <a:r>
              <a:rPr lang="es-ES_tradnl" sz="3200" dirty="0">
                <a:solidFill>
                  <a:schemeClr val="bg1"/>
                </a:solidFill>
              </a:rPr>
              <a:t>su propia comida.</a:t>
            </a:r>
            <a:endParaRPr lang="es-ES_tradnl" sz="3200" b="1" u="sng" dirty="0" smtClean="0">
              <a:solidFill>
                <a:schemeClr val="bg1"/>
              </a:solidFill>
            </a:endParaRPr>
          </a:p>
        </p:txBody>
      </p:sp>
    </p:spTree>
    <p:extLst>
      <p:ext uri="{BB962C8B-B14F-4D97-AF65-F5344CB8AC3E}">
        <p14:creationId xmlns:p14="http://schemas.microsoft.com/office/powerpoint/2010/main" val="2444532507"/>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1432</TotalTime>
  <Words>1505</Words>
  <Application>Microsoft Office PowerPoint</Application>
  <PresentationFormat>Panorámica</PresentationFormat>
  <Paragraphs>229</Paragraphs>
  <Slides>50</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50</vt:i4>
      </vt:variant>
    </vt:vector>
  </HeadingPairs>
  <TitlesOfParts>
    <vt:vector size="54" baseType="lpstr">
      <vt:lpstr>Arial</vt:lpstr>
      <vt:lpstr>Calibri</vt:lpstr>
      <vt:lpstr>Calibri Light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Daniel PC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Mejía</dc:creator>
  <cp:lastModifiedBy>Starling Germosen Reynoso</cp:lastModifiedBy>
  <cp:revision>432</cp:revision>
  <dcterms:created xsi:type="dcterms:W3CDTF">2015-02-08T19:49:46Z</dcterms:created>
  <dcterms:modified xsi:type="dcterms:W3CDTF">2015-05-18T21:20:05Z</dcterms:modified>
</cp:coreProperties>
</file>